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50" r:id="rId2"/>
    <p:sldId id="352" r:id="rId3"/>
    <p:sldId id="458" r:id="rId4"/>
    <p:sldId id="459" r:id="rId5"/>
    <p:sldId id="460" r:id="rId6"/>
    <p:sldId id="471" r:id="rId7"/>
    <p:sldId id="461" r:id="rId8"/>
    <p:sldId id="462" r:id="rId9"/>
    <p:sldId id="466" r:id="rId10"/>
    <p:sldId id="472" r:id="rId11"/>
    <p:sldId id="467" r:id="rId12"/>
    <p:sldId id="468" r:id="rId13"/>
    <p:sldId id="469" r:id="rId14"/>
    <p:sldId id="470" r:id="rId15"/>
    <p:sldId id="475" r:id="rId16"/>
    <p:sldId id="473" r:id="rId17"/>
    <p:sldId id="474" r:id="rId18"/>
    <p:sldId id="405" r:id="rId19"/>
  </p:sldIdLst>
  <p:sldSz cx="9144000" cy="6858000" type="screen4x3"/>
  <p:notesSz cx="6797675" cy="9929813"/>
  <p:embeddedFontLst>
    <p:embeddedFont>
      <p:font typeface="新宋体" pitchFamily="49" charset="-122"/>
      <p:regular r:id="rId22"/>
    </p:embeddedFont>
    <p:embeddedFont>
      <p:font typeface="华文楷体" pitchFamily="2" charset="-122"/>
      <p:regular r:id="rId23"/>
    </p:embeddedFont>
    <p:embeddedFont>
      <p:font typeface="Comic Sans MS" pitchFamily="66" charset="0"/>
      <p:regular r:id="rId24"/>
      <p:bold r:id="rId25"/>
      <p:italic r:id="rId26"/>
      <p:boldItalic r:id="rId27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0F2FC"/>
    <a:srgbClr val="ABDCF7"/>
    <a:srgbClr val="2D91B9"/>
    <a:srgbClr val="6600FF"/>
    <a:srgbClr val="6666FF"/>
    <a:srgbClr val="9933FF"/>
    <a:srgbClr val="3366CC"/>
    <a:srgbClr val="0000FF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297" autoAdjust="0"/>
  </p:normalViewPr>
  <p:slideViewPr>
    <p:cSldViewPr showGuides="1">
      <p:cViewPr>
        <p:scale>
          <a:sx n="110" d="100"/>
          <a:sy n="110" d="100"/>
        </p:scale>
        <p:origin x="-1644" y="-162"/>
      </p:cViewPr>
      <p:guideLst>
        <p:guide orient="horz" pos="2168"/>
        <p:guide pos="292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18CCA-0ECC-45CE-8909-71FCE9F950B3}" type="datetimeFigureOut">
              <a:rPr lang="zh-CN" altLang="en-US" smtClean="0"/>
              <a:t>2021-05-06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A2BF1-F6FD-4D88-807F-2B2E303DC2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6494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086" cy="49649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869" y="0"/>
            <a:ext cx="2947233" cy="49649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80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6661"/>
            <a:ext cx="5438140" cy="44684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1599"/>
            <a:ext cx="2944086" cy="49649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869" y="9431599"/>
            <a:ext cx="2947233" cy="49649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zh-CN" sz="1200" dirty="0"/>
              <a:t>‹#›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323133436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260"/>
            <a:ext cx="9144000" cy="690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"/>
            <a:ext cx="9144000" cy="69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"/>
            <a:ext cx="9144000" cy="69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"/>
            <a:ext cx="9144000" cy="69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"/>
            <a:ext cx="9144000" cy="69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"/>
            <a:ext cx="9144000" cy="69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"/>
            <a:ext cx="9144000" cy="69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"/>
            <a:ext cx="9144000" cy="69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"/>
            <a:ext cx="9144000" cy="69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"/>
            <a:ext cx="9144000" cy="69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"/>
            <a:ext cx="9144000" cy="69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hp\Desktop\PPT-2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435"/>
            <a:ext cx="9144000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82550"/>
            <a:ext cx="9144000" cy="694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 flipV="1">
            <a:off x="5868144" y="6140880"/>
            <a:ext cx="3275856" cy="387425"/>
          </a:xfrm>
          <a:prstGeom prst="rect">
            <a:avLst/>
          </a:prstGeom>
          <a:solidFill>
            <a:srgbClr val="FFC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/>
          </a:p>
        </p:txBody>
      </p:sp>
      <p:sp>
        <p:nvSpPr>
          <p:cNvPr id="6" name="任意多边形: 形状 11"/>
          <p:cNvSpPr/>
          <p:nvPr/>
        </p:nvSpPr>
        <p:spPr>
          <a:xfrm flipV="1">
            <a:off x="5354505" y="6140880"/>
            <a:ext cx="873679" cy="387425"/>
          </a:xfrm>
          <a:custGeom>
            <a:avLst/>
            <a:gdLst>
              <a:gd name="connsiteX0" fmla="*/ 0 w 10965543"/>
              <a:gd name="connsiteY0" fmla="*/ 0 h 3542400"/>
              <a:gd name="connsiteX1" fmla="*/ 508000 w 10965543"/>
              <a:gd name="connsiteY1" fmla="*/ 0 h 3542400"/>
              <a:gd name="connsiteX2" fmla="*/ 508000 w 10965543"/>
              <a:gd name="connsiteY2" fmla="*/ 592 h 3542400"/>
              <a:gd name="connsiteX3" fmla="*/ 1764391 w 10965543"/>
              <a:gd name="connsiteY3" fmla="*/ 592 h 3542400"/>
              <a:gd name="connsiteX4" fmla="*/ 1764391 w 10965543"/>
              <a:gd name="connsiteY4" fmla="*/ 4518 h 3542400"/>
              <a:gd name="connsiteX5" fmla="*/ 8215747 w 10965543"/>
              <a:gd name="connsiteY5" fmla="*/ 4518 h 3542400"/>
              <a:gd name="connsiteX6" fmla="*/ 8215747 w 10965543"/>
              <a:gd name="connsiteY6" fmla="*/ 4517 h 3542400"/>
              <a:gd name="connsiteX7" fmla="*/ 10965543 w 10965543"/>
              <a:gd name="connsiteY7" fmla="*/ 3541808 h 3542400"/>
              <a:gd name="connsiteX8" fmla="*/ 8215747 w 10965543"/>
              <a:gd name="connsiteY8" fmla="*/ 3541808 h 3542400"/>
              <a:gd name="connsiteX9" fmla="*/ 1535793 w 10965543"/>
              <a:gd name="connsiteY9" fmla="*/ 3541808 h 3542400"/>
              <a:gd name="connsiteX10" fmla="*/ 1535793 w 10965543"/>
              <a:gd name="connsiteY10" fmla="*/ 3539392 h 3542400"/>
              <a:gd name="connsiteX11" fmla="*/ 508000 w 10965543"/>
              <a:gd name="connsiteY11" fmla="*/ 3539392 h 3542400"/>
              <a:gd name="connsiteX12" fmla="*/ 508000 w 10965543"/>
              <a:gd name="connsiteY12" fmla="*/ 3542400 h 3542400"/>
              <a:gd name="connsiteX13" fmla="*/ 0 w 10965543"/>
              <a:gd name="connsiteY13" fmla="*/ 3542400 h 354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65543" h="3542400">
                <a:moveTo>
                  <a:pt x="0" y="0"/>
                </a:moveTo>
                <a:lnTo>
                  <a:pt x="508000" y="0"/>
                </a:lnTo>
                <a:lnTo>
                  <a:pt x="508000" y="592"/>
                </a:lnTo>
                <a:lnTo>
                  <a:pt x="1764391" y="592"/>
                </a:lnTo>
                <a:lnTo>
                  <a:pt x="1764391" y="4518"/>
                </a:lnTo>
                <a:lnTo>
                  <a:pt x="8215747" y="4518"/>
                </a:lnTo>
                <a:lnTo>
                  <a:pt x="8215747" y="4517"/>
                </a:lnTo>
                <a:lnTo>
                  <a:pt x="10965543" y="3541808"/>
                </a:lnTo>
                <a:lnTo>
                  <a:pt x="8215747" y="3541808"/>
                </a:lnTo>
                <a:lnTo>
                  <a:pt x="1535793" y="3541808"/>
                </a:lnTo>
                <a:lnTo>
                  <a:pt x="1535793" y="3539392"/>
                </a:lnTo>
                <a:lnTo>
                  <a:pt x="508000" y="3539392"/>
                </a:lnTo>
                <a:lnTo>
                  <a:pt x="508000" y="3542400"/>
                </a:lnTo>
                <a:lnTo>
                  <a:pt x="0" y="35424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51" name="标题 1"/>
          <p:cNvSpPr txBox="1"/>
          <p:nvPr/>
        </p:nvSpPr>
        <p:spPr>
          <a:xfrm>
            <a:off x="0" y="4280535"/>
            <a:ext cx="9144635" cy="190246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/>
            <a:r>
              <a:rPr lang="en-US" altLang="zh-CN" sz="5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 Food matters</a:t>
            </a:r>
          </a:p>
          <a:p>
            <a:pPr algn="ctr"/>
            <a:r>
              <a:rPr lang="en-US" altLang="zh-C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to the unit &amp; Reading (I)</a:t>
            </a:r>
            <a:endParaRPr lang="en-US" altLang="zh-CN" sz="4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内容占位符 2"/>
          <p:cNvSpPr txBox="1"/>
          <p:nvPr/>
        </p:nvSpPr>
        <p:spPr>
          <a:xfrm>
            <a:off x="5295305" y="6114752"/>
            <a:ext cx="3453159" cy="4826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zh-CN" altLang="en-US" b="1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段志梅　</a:t>
            </a:r>
            <a:r>
              <a:rPr lang="zh-CN" altLang="en-US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湖南省株洲市九方中学</a:t>
            </a:r>
            <a:endParaRPr lang="zh-CN" altLang="en-US" dirty="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 bwMode="auto">
          <a:xfrm flipH="1">
            <a:off x="0" y="1370356"/>
            <a:ext cx="8532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文本框 5"/>
          <p:cNvSpPr txBox="1"/>
          <p:nvPr/>
        </p:nvSpPr>
        <p:spPr>
          <a:xfrm>
            <a:off x="107315" y="116840"/>
            <a:ext cx="8459470" cy="70675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en-US" altLang="zh-CN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Reading for specific information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20675" y="1988820"/>
            <a:ext cx="8502015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What does the author compare the flavour of the rice pudding to in the first paragraph?</a:t>
            </a:r>
          </a:p>
          <a:p>
            <a:pPr algn="l"/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What is comfort food in its broadest sense?</a:t>
            </a:r>
          </a:p>
          <a:p>
            <a:pPr algn="l"/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According to the third paragraph, how does comfort food such as chicken soup cheer us up?</a:t>
            </a:r>
          </a:p>
          <a:p>
            <a:pPr algn="l"/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For people who move away from their home country, what largely determines their comfort food?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 bwMode="auto">
          <a:xfrm flipH="1">
            <a:off x="0" y="1370356"/>
            <a:ext cx="8532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文本框 5"/>
          <p:cNvSpPr txBox="1"/>
          <p:nvPr/>
        </p:nvSpPr>
        <p:spPr>
          <a:xfrm>
            <a:off x="107315" y="116840"/>
            <a:ext cx="8459470" cy="70675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en-US" altLang="zh-CN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Reading for specific information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10340" y="1377250"/>
            <a:ext cx="8502015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What does the author compare the flavour of the rice pudding to in the first paragraph?</a:t>
            </a:r>
          </a:p>
          <a:p>
            <a:pPr algn="l"/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What is comfort food in its broadest sense?</a:t>
            </a:r>
          </a:p>
          <a:p>
            <a:pPr algn="l"/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According to the third paragraph, how does comfort food such as chicken soup cheer us up?</a:t>
            </a:r>
          </a:p>
          <a:p>
            <a:pPr algn="l"/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3895" y="2565400"/>
            <a:ext cx="73152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time machine that transports the author back to her sunny childhood. 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83895" y="4173220"/>
            <a:ext cx="7315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 food that make us feel better.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83895" y="5733256"/>
            <a:ext cx="80486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connecting with our happy childhood and being tied up with the feeling of being taken care of.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 bwMode="auto">
          <a:xfrm flipH="1">
            <a:off x="0" y="1370356"/>
            <a:ext cx="8532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文本框 2"/>
          <p:cNvSpPr txBox="1"/>
          <p:nvPr/>
        </p:nvSpPr>
        <p:spPr>
          <a:xfrm>
            <a:off x="107315" y="1485265"/>
            <a:ext cx="81845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For people who move away from their home country, what largely determines their comfort food?</a:t>
            </a:r>
            <a:endParaRPr lang="zh-CN" altLang="en-US" sz="2800"/>
          </a:p>
        </p:txBody>
      </p:sp>
      <p:sp>
        <p:nvSpPr>
          <p:cNvPr id="4" name="文本框 3"/>
          <p:cNvSpPr txBox="1"/>
          <p:nvPr/>
        </p:nvSpPr>
        <p:spPr>
          <a:xfrm>
            <a:off x="467360" y="2438400"/>
            <a:ext cx="37433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they come from.</a:t>
            </a:r>
          </a:p>
        </p:txBody>
      </p:sp>
      <p:pic>
        <p:nvPicPr>
          <p:cNvPr id="2" name="图片 1" descr="VCG41N8399585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960370"/>
            <a:ext cx="6261735" cy="3276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 bwMode="auto">
          <a:xfrm flipH="1">
            <a:off x="0" y="1370356"/>
            <a:ext cx="8532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文本框 5"/>
          <p:cNvSpPr txBox="1"/>
          <p:nvPr/>
        </p:nvSpPr>
        <p:spPr>
          <a:xfrm>
            <a:off x="107315" y="116840"/>
            <a:ext cx="5152390" cy="70675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en-US" altLang="zh-CN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Further reading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95605" y="1628775"/>
            <a:ext cx="8653145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latin typeface="Times New Roman" panose="02020603050405020304" pitchFamily="18" charset="0"/>
                <a:ea typeface="叶根友毛笔行书2.0版" panose="02010601030101010101" charset="-122"/>
                <a:cs typeface="Times New Roman" panose="02020603050405020304" pitchFamily="18" charset="0"/>
              </a:rPr>
              <a:t>• How does the author introduce the topic of comfort food? What do you think of this technique?</a:t>
            </a:r>
          </a:p>
          <a:p>
            <a:pPr algn="l"/>
            <a:endParaRPr lang="zh-CN" altLang="en-US" sz="2800" b="1" dirty="0">
              <a:latin typeface="Times New Roman" panose="02020603050405020304" pitchFamily="18" charset="0"/>
              <a:ea typeface="叶根友毛笔行书2.0版" panose="02010601030101010101" charset="-122"/>
              <a:cs typeface="Times New Roman" panose="02020603050405020304" pitchFamily="18" charset="0"/>
            </a:endParaRPr>
          </a:p>
          <a:p>
            <a:pPr algn="l"/>
            <a:r>
              <a:rPr lang="zh-CN" altLang="en-US" sz="2800" b="1" dirty="0">
                <a:latin typeface="Times New Roman" panose="02020603050405020304" pitchFamily="18" charset="0"/>
                <a:ea typeface="叶根友毛笔行书2.0版" panose="02010601030101010101" charset="-122"/>
                <a:cs typeface="Times New Roman" panose="02020603050405020304" pitchFamily="18" charset="0"/>
              </a:rPr>
              <a:t>• In your opinion, is there any difference between one</a:t>
            </a:r>
            <a:r>
              <a:rPr lang="en-US" altLang="zh-CN" sz="2800" b="1" dirty="0">
                <a:latin typeface="Times New Roman" panose="02020603050405020304" pitchFamily="18" charset="0"/>
                <a:ea typeface="叶根友毛笔行书2.0版" panose="02010601030101010101" charset="-122"/>
                <a:cs typeface="Times New Roman" panose="02020603050405020304" pitchFamily="18" charset="0"/>
              </a:rPr>
              <a:t>’</a:t>
            </a:r>
            <a:r>
              <a:rPr lang="zh-CN" altLang="en-US" sz="2800" b="1" dirty="0">
                <a:latin typeface="Times New Roman" panose="02020603050405020304" pitchFamily="18" charset="0"/>
                <a:ea typeface="叶根友毛笔行书2.0版" panose="02010601030101010101" charset="-122"/>
                <a:cs typeface="Times New Roman" panose="02020603050405020304" pitchFamily="18" charset="0"/>
              </a:rPr>
              <a:t>s comfort food and favorite food? Give your reasons.</a:t>
            </a:r>
          </a:p>
          <a:p>
            <a:pPr algn="l"/>
            <a:endParaRPr lang="zh-CN" altLang="en-US" sz="2800" b="1" dirty="0">
              <a:latin typeface="Times New Roman" panose="02020603050405020304" pitchFamily="18" charset="0"/>
              <a:ea typeface="叶根友毛笔行书2.0版" panose="02010601030101010101" charset="-122"/>
              <a:cs typeface="Times New Roman" panose="02020603050405020304" pitchFamily="18" charset="0"/>
            </a:endParaRPr>
          </a:p>
          <a:p>
            <a:pPr algn="l"/>
            <a:r>
              <a:rPr lang="zh-CN" altLang="en-US" sz="2800" b="1" dirty="0">
                <a:latin typeface="Times New Roman" panose="02020603050405020304" pitchFamily="18" charset="0"/>
                <a:ea typeface="叶根友毛笔行书2.0版" panose="02010601030101010101" charset="-122"/>
                <a:cs typeface="Times New Roman" panose="02020603050405020304" pitchFamily="18" charset="0"/>
              </a:rPr>
              <a:t>• Recommend some comfort food and give your reasons.</a:t>
            </a:r>
          </a:p>
        </p:txBody>
      </p:sp>
      <p:pic>
        <p:nvPicPr>
          <p:cNvPr id="2" name="图片 1" descr="VCG21gic126207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5622"/>
            <a:ext cx="9180830" cy="1675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1460" y="116840"/>
            <a:ext cx="865314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latin typeface="Times New Roman" panose="02020603050405020304" pitchFamily="18" charset="0"/>
                <a:ea typeface="叶根友毛笔行书2.0版" panose="02010601030101010101" charset="-122"/>
                <a:cs typeface="Times New Roman" panose="02020603050405020304" pitchFamily="18" charset="0"/>
              </a:rPr>
              <a:t>• How does the author introduce the topic of comfort food? What do you think of this technique?</a:t>
            </a:r>
          </a:p>
          <a:p>
            <a:pPr algn="l"/>
            <a:endParaRPr lang="zh-CN" altLang="en-US" sz="2800" b="1" dirty="0">
              <a:latin typeface="Times New Roman" panose="02020603050405020304" pitchFamily="18" charset="0"/>
              <a:ea typeface="叶根友毛笔行书2.0版" panose="02010601030101010101" charset="-122"/>
              <a:cs typeface="Times New Roman" panose="02020603050405020304" pitchFamily="18" charset="0"/>
            </a:endParaRPr>
          </a:p>
          <a:p>
            <a:pPr algn="l"/>
            <a:endParaRPr lang="zh-CN" altLang="en-US" sz="2800" b="1" dirty="0">
              <a:latin typeface="Times New Roman" panose="02020603050405020304" pitchFamily="18" charset="0"/>
              <a:ea typeface="叶根友毛笔行书2.0版" panose="02010601030101010101" charset="-122"/>
              <a:cs typeface="Times New Roman" panose="02020603050405020304" pitchFamily="18" charset="0"/>
            </a:endParaRPr>
          </a:p>
          <a:p>
            <a:pPr algn="l"/>
            <a:endParaRPr lang="zh-CN" altLang="en-US" sz="2800" b="1" dirty="0">
              <a:latin typeface="Times New Roman" panose="02020603050405020304" pitchFamily="18" charset="0"/>
              <a:ea typeface="叶根友毛笔行书2.0版" panose="02010601030101010101" charset="-122"/>
              <a:cs typeface="Times New Roman" panose="02020603050405020304" pitchFamily="18" charset="0"/>
            </a:endParaRPr>
          </a:p>
          <a:p>
            <a:pPr algn="l"/>
            <a:endParaRPr lang="zh-CN" altLang="en-US" sz="2800" b="1" dirty="0">
              <a:latin typeface="Times New Roman" panose="02020603050405020304" pitchFamily="18" charset="0"/>
              <a:ea typeface="叶根友毛笔行书2.0版" panose="02010601030101010101" charset="-122"/>
              <a:cs typeface="Times New Roman" panose="02020603050405020304" pitchFamily="18" charset="0"/>
            </a:endParaRPr>
          </a:p>
          <a:p>
            <a:pPr algn="l"/>
            <a:endParaRPr lang="zh-CN" altLang="en-US" sz="2800" b="1" dirty="0">
              <a:latin typeface="Times New Roman" panose="02020603050405020304" pitchFamily="18" charset="0"/>
              <a:ea typeface="叶根友毛笔行书2.0版" panose="02010601030101010101" charset="-122"/>
              <a:cs typeface="Times New Roman" panose="02020603050405020304" pitchFamily="18" charset="0"/>
            </a:endParaRPr>
          </a:p>
          <a:p>
            <a:pPr algn="l"/>
            <a:r>
              <a:rPr lang="zh-CN" altLang="en-US" sz="2800" b="1" dirty="0">
                <a:latin typeface="Times New Roman" panose="02020603050405020304" pitchFamily="18" charset="0"/>
                <a:ea typeface="叶根友毛笔行书2.0版" panose="02010601030101010101" charset="-122"/>
                <a:cs typeface="Times New Roman" panose="02020603050405020304" pitchFamily="18" charset="0"/>
              </a:rPr>
              <a:t>• In your opinion, is there any difference between one</a:t>
            </a:r>
            <a:r>
              <a:rPr lang="en-US" altLang="zh-CN" sz="2800" b="1" dirty="0">
                <a:latin typeface="Times New Roman" panose="02020603050405020304" pitchFamily="18" charset="0"/>
                <a:ea typeface="叶根友毛笔行书2.0版" panose="02010601030101010101" charset="-122"/>
                <a:cs typeface="Times New Roman" panose="02020603050405020304" pitchFamily="18" charset="0"/>
              </a:rPr>
              <a:t>’</a:t>
            </a:r>
            <a:r>
              <a:rPr lang="zh-CN" altLang="en-US" sz="2800" b="1" dirty="0">
                <a:latin typeface="Times New Roman" panose="02020603050405020304" pitchFamily="18" charset="0"/>
                <a:ea typeface="叶根友毛笔行书2.0版" panose="02010601030101010101" charset="-122"/>
                <a:cs typeface="Times New Roman" panose="02020603050405020304" pitchFamily="18" charset="0"/>
              </a:rPr>
              <a:t>s comfort food and favorite food? Give your reasons.</a:t>
            </a:r>
          </a:p>
          <a:p>
            <a:pPr algn="l"/>
            <a:endParaRPr lang="zh-CN" altLang="en-US" sz="2800" b="1" dirty="0">
              <a:latin typeface="Times New Roman" panose="02020603050405020304" pitchFamily="18" charset="0"/>
              <a:ea typeface="叶根友毛笔行书2.0版" panose="02010601030101010101" charset="-122"/>
              <a:cs typeface="Times New Roman" panose="02020603050405020304" pitchFamily="18" charset="0"/>
            </a:endParaRPr>
          </a:p>
          <a:p>
            <a:pPr algn="l"/>
            <a:endParaRPr lang="zh-CN" altLang="en-US" sz="2800" b="1" dirty="0">
              <a:latin typeface="Times New Roman" panose="02020603050405020304" pitchFamily="18" charset="0"/>
              <a:ea typeface="叶根友毛笔行书2.0版" panose="02010601030101010101" charset="-122"/>
              <a:cs typeface="Times New Roman" panose="02020603050405020304" pitchFamily="18" charset="0"/>
            </a:endParaRPr>
          </a:p>
          <a:p>
            <a:pPr algn="l"/>
            <a:endParaRPr lang="zh-CN" altLang="en-US" sz="2800" b="1" dirty="0">
              <a:latin typeface="Times New Roman" panose="02020603050405020304" pitchFamily="18" charset="0"/>
              <a:ea typeface="叶根友毛笔行书2.0版" panose="0201060103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9565" y="1268760"/>
            <a:ext cx="86150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author introduces the topic with a personal experience from her childhood that illustrates the power comfort food has to lift our spirits, before continuing with a more detailed description of exactly how comfort food does that. This technique is quite effective , as it attracts the </a:t>
            </a:r>
            <a:r>
              <a:rPr lang="zh-CN" alt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reader</a:t>
            </a:r>
            <a:r>
              <a:rPr lang="en-US" altLang="zh-CN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attention and inspires interest in the topic of discussion.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62255" y="4221088"/>
            <a:ext cx="88817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think people’s </a:t>
            </a:r>
            <a:r>
              <a:rPr lang="en-US" altLang="zh-CN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altLang="zh-CN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food and comfort food are different in two ways. First, people’s </a:t>
            </a:r>
            <a:r>
              <a:rPr lang="en-US" altLang="zh-CN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altLang="zh-CN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food can come and go, while their comfort food often remains the same. Second, people’s </a:t>
            </a:r>
            <a:r>
              <a:rPr lang="en-US" altLang="zh-CN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altLang="zh-CN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food often connects with satisfying their hunger, while comfort food usually connects with memories from their childhood.</a:t>
            </a:r>
            <a:endParaRPr lang="zh-CN" altLang="en-US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 bwMode="auto">
          <a:xfrm flipH="1">
            <a:off x="0" y="1370356"/>
            <a:ext cx="8532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文本框 3"/>
          <p:cNvSpPr txBox="1"/>
          <p:nvPr/>
        </p:nvSpPr>
        <p:spPr>
          <a:xfrm>
            <a:off x="394970" y="1412875"/>
            <a:ext cx="865314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zh-CN" altLang="en-US" sz="2800" b="1">
              <a:latin typeface="Times New Roman" panose="02020603050405020304" pitchFamily="18" charset="0"/>
              <a:ea typeface="叶根友毛笔行书2.0版" panose="02010601030101010101" charset="-122"/>
              <a:cs typeface="Times New Roman" panose="02020603050405020304" pitchFamily="18" charset="0"/>
            </a:endParaRPr>
          </a:p>
          <a:p>
            <a:pPr algn="l"/>
            <a:endParaRPr lang="zh-CN" altLang="en-US" sz="2800" b="1">
              <a:latin typeface="Times New Roman" panose="02020603050405020304" pitchFamily="18" charset="0"/>
              <a:ea typeface="叶根友毛笔行书2.0版" panose="02010601030101010101" charset="-122"/>
              <a:cs typeface="Times New Roman" panose="02020603050405020304" pitchFamily="18" charset="0"/>
            </a:endParaRPr>
          </a:p>
          <a:p>
            <a:pPr algn="l"/>
            <a:r>
              <a:rPr lang="zh-CN" altLang="en-US" sz="2800" b="1">
                <a:latin typeface="Times New Roman" panose="02020603050405020304" pitchFamily="18" charset="0"/>
                <a:ea typeface="叶根友毛笔行书2.0版" panose="02010601030101010101" charset="-122"/>
                <a:cs typeface="Times New Roman" panose="02020603050405020304" pitchFamily="18" charset="0"/>
              </a:rPr>
              <a:t>Recommend some comfort food and give your reasons.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275965" y="548640"/>
            <a:ext cx="2992755" cy="70675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et’s share!</a:t>
            </a:r>
          </a:p>
        </p:txBody>
      </p:sp>
      <p:pic>
        <p:nvPicPr>
          <p:cNvPr id="2" name="图片 1" descr="VCG2111255248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15" y="3012440"/>
            <a:ext cx="3184525" cy="3340735"/>
          </a:xfrm>
          <a:prstGeom prst="rect">
            <a:avLst/>
          </a:prstGeom>
        </p:spPr>
      </p:pic>
      <p:pic>
        <p:nvPicPr>
          <p:cNvPr id="3" name="图片 2" descr="dreamstime_l_192759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410" y="3061970"/>
            <a:ext cx="3364865" cy="3291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 bwMode="auto">
          <a:xfrm flipH="1">
            <a:off x="0" y="1370356"/>
            <a:ext cx="8532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文本框 1"/>
          <p:cNvSpPr txBox="1"/>
          <p:nvPr/>
        </p:nvSpPr>
        <p:spPr>
          <a:xfrm>
            <a:off x="611505" y="1845310"/>
            <a:ext cx="832612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Comfort food let us touch our tongue. However, the most important thing is that it is more than a kind of food. It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food for the soul. We can express our feelings through it. </a:t>
            </a:r>
            <a:r>
              <a:rPr lang="en-US" altLang="zh-CN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Chen </a:t>
            </a:r>
            <a:r>
              <a:rPr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Shou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says, </a:t>
            </a:r>
            <a:r>
              <a:rPr lang="en-US" altLang="zh-CN" sz="3200" b="1" i="1" u="sng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“Food </a:t>
            </a:r>
            <a:r>
              <a:rPr lang="en-US" altLang="zh-CN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as fundamental to man as the people are to the state”. (</a:t>
            </a:r>
            <a:r>
              <a:rPr lang="zh-CN" altLang="zh-CN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国以民为本，民以食为天。</a:t>
            </a:r>
            <a:r>
              <a:rPr lang="en-US" altLang="zh-CN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zh-CN" altLang="en-US" sz="3200" b="1" dirty="0">
                <a:latin typeface="Times New Roman" panose="02020603050405020304" pitchFamily="18" charset="0"/>
                <a:ea typeface="新宋体" panose="02010609030101010101" charset="-122"/>
                <a:cs typeface="Times New Roman" panose="02020603050405020304" pitchFamily="18" charset="0"/>
              </a:rPr>
              <a:t>By eating comfort food, </a:t>
            </a:r>
            <a:r>
              <a:rPr lang="en-US" altLang="zh-CN" sz="3200" b="1" dirty="0" smtClean="0">
                <a:latin typeface="Times New Roman" panose="02020603050405020304" pitchFamily="18" charset="0"/>
                <a:ea typeface="新宋体" panose="02010609030101010101" charset="-122"/>
                <a:cs typeface="Times New Roman" panose="02020603050405020304" pitchFamily="18" charset="0"/>
              </a:rPr>
              <a:t>we can</a:t>
            </a:r>
            <a:r>
              <a:rPr lang="zh-CN" altLang="en-US" sz="3200" b="1" dirty="0" smtClean="0">
                <a:latin typeface="Times New Roman" panose="02020603050405020304" pitchFamily="18" charset="0"/>
                <a:ea typeface="新宋体" panose="02010609030101010101" charset="-122"/>
                <a:cs typeface="Times New Roman" panose="02020603050405020304" pitchFamily="18" charset="0"/>
              </a:rPr>
              <a:t> </a:t>
            </a:r>
            <a:r>
              <a:rPr lang="zh-CN" altLang="en-US" sz="3200" b="1" dirty="0">
                <a:latin typeface="Times New Roman" panose="02020603050405020304" pitchFamily="18" charset="0"/>
                <a:ea typeface="新宋体" panose="02010609030101010101" charset="-122"/>
                <a:cs typeface="Times New Roman" panose="02020603050405020304" pitchFamily="18" charset="0"/>
              </a:rPr>
              <a:t>keep a positive attitude towards our life.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275965" y="548640"/>
            <a:ext cx="2245995" cy="70675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 bwMode="auto">
          <a:xfrm flipH="1">
            <a:off x="0" y="1370356"/>
            <a:ext cx="8532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文本框 1"/>
          <p:cNvSpPr txBox="1"/>
          <p:nvPr/>
        </p:nvSpPr>
        <p:spPr>
          <a:xfrm>
            <a:off x="369570" y="2205355"/>
            <a:ext cx="8330565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Read the magazine again and underline the difficult points that you cannot understand.</a:t>
            </a:r>
          </a:p>
          <a:p>
            <a:pPr algn="l"/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Are there any other information about comfort food? What are they? Go to the library or surf the Internet to collect some relevant information and share them with your classmates.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116580" y="548640"/>
            <a:ext cx="2839085" cy="70675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23850" y="909638"/>
            <a:ext cx="8594725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en-US" sz="44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3600" b="1" kern="1200" cap="none" spc="0" normalizeH="0" baseline="0" noProof="0">
                <a:solidFill>
                  <a:srgbClr val="00CC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           </a:t>
            </a:r>
            <a:endParaRPr kumimoji="0" lang="zh-CN" altLang="en-US" sz="3600" b="1" kern="1200" cap="none" spc="0" normalizeH="0" baseline="0" noProof="0">
              <a:solidFill>
                <a:srgbClr val="00CCFF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3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"/>
          <p:cNvSpPr txBox="1"/>
          <p:nvPr/>
        </p:nvSpPr>
        <p:spPr>
          <a:xfrm>
            <a:off x="7019925" y="765175"/>
            <a:ext cx="1281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dirty="0">
                <a:latin typeface="宋体" panose="02010600030101010101" pitchFamily="2" charset="-122"/>
              </a:rPr>
              <a:t>段志梅</a:t>
            </a:r>
          </a:p>
        </p:txBody>
      </p:sp>
      <p:sp>
        <p:nvSpPr>
          <p:cNvPr id="89" name="矩形 15"/>
          <p:cNvSpPr/>
          <p:nvPr/>
        </p:nvSpPr>
        <p:spPr>
          <a:xfrm>
            <a:off x="3708023" y="1629435"/>
            <a:ext cx="5240337" cy="54775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ts val="6000"/>
              </a:lnSpc>
            </a:pPr>
            <a:r>
              <a:rPr lang="zh-CN" altLang="en-US" sz="24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中小学一级教师</a:t>
            </a:r>
            <a:endParaRPr lang="zh-CN" altLang="en-US" sz="2400" dirty="0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>
              <a:lnSpc>
                <a:spcPts val="6000"/>
              </a:lnSpc>
            </a:pPr>
            <a:r>
              <a:rPr lang="zh-CN" altLang="en-US" sz="24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指导学生参赛，多次获得国家级荣誉</a:t>
            </a:r>
            <a:endParaRPr lang="zh-CN" altLang="en-US" sz="2400" dirty="0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>
              <a:lnSpc>
                <a:spcPts val="6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2016</a:t>
            </a:r>
            <a:r>
              <a:rPr lang="zh-CN" altLang="en-US" sz="24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、</a:t>
            </a:r>
            <a:r>
              <a:rPr lang="en-US" altLang="zh-CN" sz="24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2020</a:t>
            </a:r>
            <a:r>
              <a:rPr lang="zh-CN" altLang="en-US" sz="24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年度</a:t>
            </a:r>
            <a:r>
              <a:rPr lang="en-US" altLang="zh-CN" sz="24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“</a:t>
            </a:r>
            <a:r>
              <a:rPr lang="zh-CN" altLang="en-US" sz="24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一师一优课，一课一名师</a:t>
            </a:r>
            <a:r>
              <a:rPr lang="en-US" altLang="zh-CN" sz="24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”</a:t>
            </a:r>
            <a:r>
              <a:rPr lang="zh-CN" altLang="en-US" sz="24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市级优课</a:t>
            </a:r>
            <a:endParaRPr lang="zh-CN" altLang="en-US" sz="2400" dirty="0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>
              <a:lnSpc>
                <a:spcPts val="6000"/>
              </a:lnSpc>
            </a:pPr>
            <a:r>
              <a:rPr lang="zh-CN" altLang="en-US" sz="24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荣立株洲市三等功</a:t>
            </a:r>
            <a:endParaRPr lang="zh-CN" altLang="en-US" sz="2400" dirty="0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>
              <a:lnSpc>
                <a:spcPts val="6000"/>
              </a:lnSpc>
            </a:pPr>
            <a:r>
              <a:rPr lang="zh-CN" altLang="en-US" sz="24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株洲市优秀党员</a:t>
            </a:r>
            <a:endParaRPr lang="zh-CN" altLang="en-US" sz="2400" dirty="0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>
              <a:lnSpc>
                <a:spcPts val="6000"/>
              </a:lnSpc>
            </a:pPr>
            <a:endParaRPr lang="zh-CN" altLang="en-US" sz="2600" dirty="0">
              <a:solidFill>
                <a:srgbClr val="000000"/>
              </a:solidFill>
              <a:latin typeface="汉仪中宋简" panose="02010600000101010101" pitchFamily="2" charset="-122"/>
              <a:ea typeface="汉仪中宋简" panose="02010600000101010101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 bwMode="auto">
          <a:xfrm flipH="1">
            <a:off x="0" y="1370356"/>
            <a:ext cx="8532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" y="1538605"/>
            <a:ext cx="3239135" cy="4676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 bwMode="auto">
          <a:xfrm flipH="1">
            <a:off x="0" y="1370356"/>
            <a:ext cx="8532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文本框 5"/>
          <p:cNvSpPr txBox="1"/>
          <p:nvPr/>
        </p:nvSpPr>
        <p:spPr>
          <a:xfrm>
            <a:off x="222885" y="192405"/>
            <a:ext cx="3257550" cy="70675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1 Lead-in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11505" y="1485265"/>
            <a:ext cx="754507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When you feel unhappy, what will you do?</a:t>
            </a:r>
          </a:p>
        </p:txBody>
      </p:sp>
      <p:pic>
        <p:nvPicPr>
          <p:cNvPr id="2" name="图片 1" descr="VCG21gic200703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05" y="2493010"/>
            <a:ext cx="6588125" cy="3832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 bwMode="auto">
          <a:xfrm flipH="1">
            <a:off x="0" y="1370356"/>
            <a:ext cx="8532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文本框 1"/>
          <p:cNvSpPr txBox="1"/>
          <p:nvPr/>
        </p:nvSpPr>
        <p:spPr>
          <a:xfrm>
            <a:off x="611505" y="548640"/>
            <a:ext cx="6064885" cy="583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Each country has its typical food. </a:t>
            </a:r>
          </a:p>
        </p:txBody>
      </p:sp>
      <p:pic>
        <p:nvPicPr>
          <p:cNvPr id="3" name="图片 2" descr="dreamstime_l_156931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91033"/>
            <a:ext cx="5904840" cy="477984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12160" y="3501008"/>
            <a:ext cx="3390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 the video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 bwMode="auto">
          <a:xfrm flipH="1">
            <a:off x="0" y="1370356"/>
            <a:ext cx="8532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文本框 1"/>
          <p:cNvSpPr txBox="1"/>
          <p:nvPr/>
        </p:nvSpPr>
        <p:spPr>
          <a:xfrm>
            <a:off x="611505" y="1845310"/>
            <a:ext cx="830135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• Fish and chips from the UK consists of deep-fried fish and _____________ chips.</a:t>
            </a:r>
          </a:p>
          <a:p>
            <a:pPr algn="l"/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• Sushi from Japan comes in __________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_______</a:t>
            </a: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and is very popular partly because of its freshness and convenience.</a:t>
            </a:r>
          </a:p>
          <a:p>
            <a:pPr algn="l"/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• A taco, a traditional Mexican dish, is made up of a _________ or wheat pancake rolled around a filling.</a:t>
            </a:r>
          </a:p>
          <a:p>
            <a:pPr algn="l"/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• Pasta from Italy is typically made from flour, water and sometimes _______.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475740" y="621030"/>
            <a:ext cx="6064885" cy="583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Each country has its typical food.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195195" y="2277110"/>
            <a:ext cx="16935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 golden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075555" y="2708910"/>
            <a:ext cx="30981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shapes and sizes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204210" y="5229225"/>
            <a:ext cx="8350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eggs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71550" y="4365625"/>
            <a:ext cx="874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6850" y="2205355"/>
            <a:ext cx="875030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• Which of the dishes in the video would you like to try most? Why?</a:t>
            </a:r>
          </a:p>
          <a:p>
            <a:pPr algn="l"/>
            <a:endParaRPr lang="zh-CN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• What do you think is the most typical Chinese food?</a:t>
            </a:r>
          </a:p>
          <a:p>
            <a:pPr algn="l"/>
            <a:endParaRPr lang="zh-CN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• What foods can have an impact on your feelings?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40360" y="692785"/>
            <a:ext cx="8463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 the questions:</a:t>
            </a:r>
          </a:p>
        </p:txBody>
      </p:sp>
      <p:pic>
        <p:nvPicPr>
          <p:cNvPr id="3" name="图片 2" descr="VCG21gic42500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90" y="58420"/>
            <a:ext cx="2486660" cy="1852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6850" y="621030"/>
            <a:ext cx="8750300" cy="427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Which of the dishes in the video would you like to try most? Why?</a:t>
            </a:r>
          </a:p>
          <a:p>
            <a:pPr algn="l"/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What do you think is the most typical Chinese food?</a:t>
            </a:r>
          </a:p>
          <a:p>
            <a:pPr algn="l"/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What foods can have an impact on your feelings?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21005" y="1485265"/>
            <a:ext cx="80848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zh-CN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want to try the Japanese sushi most. </a:t>
            </a:r>
            <a:r>
              <a:rPr lang="en-US" altLang="zh-CN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looks </a:t>
            </a:r>
            <a:r>
              <a:rPr lang="en-US" altLang="zh-CN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colourful</a:t>
            </a:r>
            <a:r>
              <a:rPr lang="en-US" altLang="zh-CN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delicious.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10227" y="2924944"/>
            <a:ext cx="8683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zh-CN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 the most typical Chinese food is </a:t>
            </a:r>
            <a:r>
              <a:rPr lang="en-US" altLang="zh-CN" sz="2400" b="1" i="1" u="sng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baozi</a:t>
            </a:r>
            <a:r>
              <a:rPr lang="en-US" altLang="zh-CN" sz="2400" b="1" i="1" u="sng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type of steamed bun. It </a:t>
            </a:r>
            <a:r>
              <a:rPr lang="en-US" altLang="zh-CN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different fillings, including meat and vegetables.  Chinese people usually have </a:t>
            </a:r>
            <a:r>
              <a:rPr lang="en-US" altLang="zh-CN" sz="24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baozi</a:t>
            </a:r>
            <a:r>
              <a:rPr lang="en-US" altLang="zh-CN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breakfast, together with soya milk.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56987" y="4897755"/>
            <a:ext cx="8463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Dumplings </a:t>
            </a:r>
            <a:r>
              <a:rPr lang="en-US" altLang="zh-CN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cheer me up because they remind me of the time when I was younger and helped my mom to make them.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 bwMode="auto">
          <a:xfrm flipH="1">
            <a:off x="0" y="1370356"/>
            <a:ext cx="8532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文本框 5"/>
          <p:cNvSpPr txBox="1"/>
          <p:nvPr/>
        </p:nvSpPr>
        <p:spPr>
          <a:xfrm>
            <a:off x="107315" y="260985"/>
            <a:ext cx="7700645" cy="70675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</a:t>
            </a:r>
            <a:r>
              <a:rPr lang="en-US" altLang="zh-CN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the structure</a:t>
            </a:r>
          </a:p>
        </p:txBody>
      </p:sp>
      <p:pic>
        <p:nvPicPr>
          <p:cNvPr id="2" name="图片 2" descr="IMG_2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05" y="2277110"/>
            <a:ext cx="1414780" cy="25539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3" descr="IMG_2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485" y="2329180"/>
            <a:ext cx="1426845" cy="2265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" descr="IMG_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900" y="2348865"/>
            <a:ext cx="963930" cy="2187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5" descr="IMG_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9880" y="2348865"/>
            <a:ext cx="1049020" cy="2428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0" y="5373370"/>
            <a:ext cx="45281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 the right answer!</a:t>
            </a:r>
          </a:p>
        </p:txBody>
      </p:sp>
      <p:sp>
        <p:nvSpPr>
          <p:cNvPr id="9" name="七边形 8"/>
          <p:cNvSpPr/>
          <p:nvPr/>
        </p:nvSpPr>
        <p:spPr>
          <a:xfrm>
            <a:off x="7379970" y="1412875"/>
            <a:ext cx="914400" cy="914400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A</a:t>
            </a:r>
          </a:p>
        </p:txBody>
      </p:sp>
      <p:pic>
        <p:nvPicPr>
          <p:cNvPr id="10" name="图片 9" descr="VCG2111336014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0426" y="4371340"/>
            <a:ext cx="2985770" cy="2004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743984" name="流程图: 过程 1073743983"/>
          <p:cNvSpPr/>
          <p:nvPr/>
        </p:nvSpPr>
        <p:spPr>
          <a:xfrm>
            <a:off x="251460" y="405130"/>
            <a:ext cx="8210550" cy="681355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zh-CN" altLang="en-US" sz="2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Para. 1: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Rice pudding cheers me up whenever I feel unhappy.</a:t>
            </a:r>
          </a:p>
          <a:p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3743986" name="流程图: 过程 1073743985"/>
          <p:cNvSpPr/>
          <p:nvPr/>
        </p:nvSpPr>
        <p:spPr>
          <a:xfrm>
            <a:off x="251460" y="1530985"/>
            <a:ext cx="8175625" cy="81788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zh-CN" altLang="en-US" sz="2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Para. 2: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Comfort food has the unique power to make us feel better.</a:t>
            </a:r>
            <a:endParaRPr lang="zh-CN" altLang="en-US" sz="24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1073743985" name="下箭头 1073743984"/>
          <p:cNvSpPr/>
          <p:nvPr/>
        </p:nvSpPr>
        <p:spPr>
          <a:xfrm>
            <a:off x="4283710" y="1196658"/>
            <a:ext cx="171450" cy="282575"/>
          </a:xfrm>
          <a:prstGeom prst="downArrow">
            <a:avLst>
              <a:gd name="adj1" fmla="val 50000"/>
              <a:gd name="adj2" fmla="val 41203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73743987" name="下箭头 1073743986"/>
          <p:cNvSpPr/>
          <p:nvPr/>
        </p:nvSpPr>
        <p:spPr>
          <a:xfrm rot="2160000">
            <a:off x="1470025" y="2372043"/>
            <a:ext cx="171450" cy="282575"/>
          </a:xfrm>
          <a:prstGeom prst="downArrow">
            <a:avLst>
              <a:gd name="adj1" fmla="val 50000"/>
              <a:gd name="adj2" fmla="val 41203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73743990" name="下箭头 1073743989"/>
          <p:cNvSpPr/>
          <p:nvPr/>
        </p:nvSpPr>
        <p:spPr>
          <a:xfrm rot="-2700000">
            <a:off x="5942965" y="2375853"/>
            <a:ext cx="171450" cy="282575"/>
          </a:xfrm>
          <a:prstGeom prst="downArrow">
            <a:avLst>
              <a:gd name="adj1" fmla="val 50000"/>
              <a:gd name="adj2" fmla="val 41203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73743991" name="流程图: 可选过程 1073743990"/>
          <p:cNvSpPr/>
          <p:nvPr/>
        </p:nvSpPr>
        <p:spPr>
          <a:xfrm>
            <a:off x="251460" y="2678023"/>
            <a:ext cx="3168412" cy="2104414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133350" indent="-133350"/>
            <a:r>
              <a:rPr lang="zh-CN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Para. 3: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comfort foods are highly individual</a:t>
            </a:r>
            <a:r>
              <a:rPr lang="en-US" altLang="zh-C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depending on our unique experiences.</a:t>
            </a:r>
            <a:endParaRPr lang="zh-CN" alt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3743992" name="流程图: 可选过程 1073743991"/>
          <p:cNvSpPr/>
          <p:nvPr/>
        </p:nvSpPr>
        <p:spPr>
          <a:xfrm>
            <a:off x="3910965" y="2678023"/>
            <a:ext cx="4550410" cy="2111782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133350" indent="-133350"/>
            <a:r>
              <a:rPr lang="zh-CN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Para. 4: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Comfort food gives the “taste of home” to people who feel homesick when they move to a new country.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3743989" name="下箭头 1073743988"/>
          <p:cNvSpPr/>
          <p:nvPr/>
        </p:nvSpPr>
        <p:spPr>
          <a:xfrm rot="-2280000">
            <a:off x="2120265" y="4903153"/>
            <a:ext cx="171450" cy="282575"/>
          </a:xfrm>
          <a:prstGeom prst="downArrow">
            <a:avLst>
              <a:gd name="adj1" fmla="val 50000"/>
              <a:gd name="adj2" fmla="val 41203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73743988" name="下箭头 1073743987"/>
          <p:cNvSpPr/>
          <p:nvPr/>
        </p:nvSpPr>
        <p:spPr>
          <a:xfrm rot="2400000">
            <a:off x="5578475" y="4891088"/>
            <a:ext cx="171450" cy="282575"/>
          </a:xfrm>
          <a:prstGeom prst="downArrow">
            <a:avLst>
              <a:gd name="adj1" fmla="val 50000"/>
              <a:gd name="adj2" fmla="val 41203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73743993" name="流程图: 过程 1073743992"/>
          <p:cNvSpPr/>
          <p:nvPr/>
        </p:nvSpPr>
        <p:spPr>
          <a:xfrm>
            <a:off x="756285" y="5301615"/>
            <a:ext cx="7631430" cy="575657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zh-CN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Para. 5: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Comfort food </a:t>
            </a:r>
            <a:r>
              <a:rPr lang="en-US" altLang="zh-CN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food for the soul</a:t>
            </a:r>
            <a:r>
              <a:rPr lang="zh-CN" alt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3743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3743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73743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73743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73743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107374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073743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73743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73743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73743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73743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0" dur="2000"/>
                                        <p:tgtEl>
                                          <p:spTgt spid="1073743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3743986" grpId="0" animBg="1"/>
      <p:bldP spid="1073743986" grpId="1" animBg="1"/>
      <p:bldP spid="1073743985" grpId="0" animBg="1"/>
      <p:bldP spid="1073743985" grpId="1" animBg="1"/>
      <p:bldP spid="1073743987" grpId="0" animBg="1"/>
      <p:bldP spid="1073743987" grpId="1" animBg="1"/>
      <p:bldP spid="1073743990" grpId="0" animBg="1"/>
      <p:bldP spid="1073743990" grpId="1" animBg="1"/>
      <p:bldP spid="1073743991" grpId="0" animBg="1"/>
      <p:bldP spid="1073743991" grpId="1" animBg="1"/>
      <p:bldP spid="1073743992" grpId="0" animBg="1"/>
      <p:bldP spid="1073743992" grpId="1" animBg="1"/>
      <p:bldP spid="1073743989" grpId="0" animBg="1"/>
      <p:bldP spid="1073743989" grpId="1" animBg="1"/>
      <p:bldP spid="1073743988" grpId="0" animBg="1"/>
      <p:bldP spid="1073743988" grpId="1" animBg="1"/>
      <p:bldP spid="1073743993" grpId="0" animBg="1"/>
      <p:bldP spid="1073743993" grpId="1" animBg="1"/>
    </p:bldLst>
  </p:timing>
</p:sld>
</file>

<file path=ppt/theme/theme1.xml><?xml version="1.0" encoding="utf-8"?>
<a:theme xmlns:a="http://schemas.openxmlformats.org/drawingml/2006/main" name="默认设计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>
            <a:lumMod val="60000"/>
            <a:lumOff val="40000"/>
          </a:schemeClr>
        </a:solidFill>
        <a:ln>
          <a:noFill/>
        </a:ln>
      </a:spPr>
      <a:bodyPr anchor="ctr"/>
      <a:lstStyle>
        <a:defPPr algn="ctr" eaLnBrk="1" hangingPunct="1">
          <a:lnSpc>
            <a:spcPct val="100000"/>
          </a:lnSpc>
          <a:spcBef>
            <a:spcPct val="0"/>
          </a:spcBef>
          <a:buFont typeface="Arial" panose="020B0604020202020204" pitchFamily="34" charset="0"/>
          <a:buNone/>
          <a:defRPr sz="1800">
            <a:solidFill>
              <a:srgbClr val="FFFFFF"/>
            </a:solidFill>
            <a:latin typeface="宋体" panose="02010600030101010101" pitchFamily="2" charset="-122"/>
            <a:sym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993</Words>
  <Application>Microsoft Office PowerPoint</Application>
  <PresentationFormat>全屏显示(4:3)</PresentationFormat>
  <Paragraphs>98</Paragraphs>
  <Slides>18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7" baseType="lpstr">
      <vt:lpstr>Arial</vt:lpstr>
      <vt:lpstr>宋体</vt:lpstr>
      <vt:lpstr>Times New Roman</vt:lpstr>
      <vt:lpstr>新宋体</vt:lpstr>
      <vt:lpstr>华文楷体</vt:lpstr>
      <vt:lpstr>Comic Sans MS</vt:lpstr>
      <vt:lpstr>汉仪中宋简</vt:lpstr>
      <vt:lpstr>叶根友毛笔行书2.0版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User</dc:creator>
  <cp:lastModifiedBy>Chen Yifan</cp:lastModifiedBy>
  <cp:revision>545</cp:revision>
  <cp:lastPrinted>2021-04-06T07:20:37Z</cp:lastPrinted>
  <dcterms:created xsi:type="dcterms:W3CDTF">2014-10-10T12:32:00Z</dcterms:created>
  <dcterms:modified xsi:type="dcterms:W3CDTF">2021-05-06T03:23:34Z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2052-11.1.0.10356</vt:lpwstr>
  </property>
  <property fmtid="{D5CDD505-2E9C-101B-9397-08002B2CF9AE}" pid="3" name="ICV">
    <vt:lpwstr>AAE1535789134382A4FD210E1FF5FD52</vt:lpwstr>
  </property>
</Properties>
</file>