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4" r:id="rId1"/>
    <p:sldMasterId id="2147483679" r:id="rId2"/>
  </p:sldMasterIdLst>
  <p:notesMasterIdLst>
    <p:notesMasterId r:id="rId27"/>
  </p:notesMasterIdLst>
  <p:handoutMasterIdLst>
    <p:handoutMasterId r:id="rId28"/>
  </p:handoutMasterIdLst>
  <p:sldIdLst>
    <p:sldId id="298" r:id="rId3"/>
    <p:sldId id="296" r:id="rId4"/>
    <p:sldId id="299" r:id="rId5"/>
    <p:sldId id="320" r:id="rId6"/>
    <p:sldId id="321" r:id="rId7"/>
    <p:sldId id="322" r:id="rId8"/>
    <p:sldId id="358" r:id="rId9"/>
    <p:sldId id="369" r:id="rId10"/>
    <p:sldId id="271" r:id="rId11"/>
    <p:sldId id="359" r:id="rId12"/>
    <p:sldId id="324" r:id="rId13"/>
    <p:sldId id="364" r:id="rId14"/>
    <p:sldId id="368" r:id="rId15"/>
    <p:sldId id="370" r:id="rId16"/>
    <p:sldId id="371" r:id="rId17"/>
    <p:sldId id="372" r:id="rId18"/>
    <p:sldId id="365" r:id="rId19"/>
    <p:sldId id="348" r:id="rId20"/>
    <p:sldId id="349" r:id="rId21"/>
    <p:sldId id="353" r:id="rId22"/>
    <p:sldId id="354" r:id="rId23"/>
    <p:sldId id="366" r:id="rId24"/>
    <p:sldId id="367" r:id="rId25"/>
    <p:sldId id="319" r:id="rId26"/>
  </p:sldIdLst>
  <p:sldSz cx="9144000" cy="5143500" type="screen16x9"/>
  <p:notesSz cx="7104063" cy="10234613"/>
  <p:embeddedFontLst>
    <p:embeddedFont>
      <p:font typeface="方正超粗黑简体" pitchFamily="65" charset="-122"/>
      <p:regular r:id="rId29"/>
    </p:embeddedFont>
    <p:embeddedFont>
      <p:font typeface="黑体" pitchFamily="49" charset="-122"/>
      <p:regular r:id="rId30"/>
    </p:embeddedFont>
    <p:embeddedFont>
      <p:font typeface="方正剪纸简体" pitchFamily="65" charset="-122"/>
      <p:regular r:id="rId31"/>
    </p:embeddedFont>
    <p:embeddedFont>
      <p:font typeface="仿宋" pitchFamily="49" charset="-122"/>
      <p:regular r:id="rId32"/>
    </p:embeddedFont>
    <p:embeddedFont>
      <p:font typeface="江西拙楷" pitchFamily="2" charset="-122"/>
      <p:regular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方正卡通简体" pitchFamily="65" charset="-122"/>
      <p:regular r:id="rId38"/>
    </p:embeddedFont>
    <p:embeddedFont>
      <p:font typeface="微软雅黑" pitchFamily="34" charset="-122"/>
      <p:regular r:id="rId39"/>
      <p:bold r:id="rId40"/>
    </p:embeddedFont>
    <p:embeddedFont>
      <p:font typeface="方正黄草简体" pitchFamily="65" charset="-122"/>
      <p:regular r:id="rId41"/>
    </p:embeddedFont>
    <p:embeddedFont>
      <p:font typeface="青鸟华光简淡古印" pitchFamily="2" charset="-122"/>
      <p:regular r:id="rId42"/>
    </p:embeddedFont>
    <p:embeddedFont>
      <p:font typeface="Ink Free" charset="0"/>
      <p:regular r:id="rId43"/>
    </p:embeddedFont>
    <p:embeddedFont>
      <p:font typeface="等线" charset="-122"/>
      <p:regular r:id="rId44"/>
      <p:bold r:id="rId45"/>
    </p:embeddedFont>
    <p:embeddedFont>
      <p:font typeface="华文中宋" pitchFamily="2" charset="-122"/>
      <p:regular r:id="rId4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87" autoAdjust="0"/>
    <p:restoredTop sz="89981" autoAdjust="0"/>
  </p:normalViewPr>
  <p:slideViewPr>
    <p:cSldViewPr snapToGrid="0">
      <p:cViewPr>
        <p:scale>
          <a:sx n="50" d="100"/>
          <a:sy n="50" d="100"/>
        </p:scale>
        <p:origin x="-1253" y="-2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33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E91B8-2DCA-41D9-B1C7-F78491EEA1A9}" type="datetimeFigureOut">
              <a:rPr lang="zh-CN" altLang="en-US" smtClean="0"/>
              <a:pPr/>
              <a:t>2020-09-28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4C70D-AA04-499A-AF7D-93D750A38E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2020-09-28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121" y="1279287"/>
            <a:ext cx="6139503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从孔子开始，儒学奉行的是“不能事人焉能事鬼”，要求“敬鬼神而远之”，这是一种强迫人们面对现实、解决问题的社会规范。这种强烈的理性主义确实塑造了中华民族的独特气质，但是长时间的社会动荡和征战杀伐，让人们对现实失望。在无力改变之下，开始寻求个人解脱的精神支柱。</a:t>
            </a:r>
            <a:endParaRPr lang="en-US" altLang="zh-CN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道教是关于生命的宗教，希望人活着就能过上神仙般的日子。</a:t>
            </a:r>
          </a:p>
          <a:p>
            <a:r>
              <a:rPr lang="zh-CN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可见，佛教是心灵的宗教，关注灵魂的安顿和寄托。</a:t>
            </a:r>
          </a:p>
          <a:p>
            <a:r>
              <a:rPr lang="zh-CN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这时候对佛教的崇拜，延伸出了独有的美的理想和审美形式，流传下来的主要是佛教石窟艺术。</a:t>
            </a:r>
          </a:p>
          <a:p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这时候对佛教的崇拜，延伸出了独有的美的理想和审美形式，流传下来的主要是佛教石窟艺术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这是北魏时期的石窟艺术代表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龙门石窟。佛像体态秀场，神采飘逸，最重要的是微微低下的头，用一种怜悯的眼神看着世人，冰冷的石像似乎都带着人性的温度，给乱世的人们心灵的安抚。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dirty="0" smtClean="0"/>
              <a:t>面对宗教的说辞，虽然我们作为无神论者，觉得荒谬、可笑。但在长达百年的动荡之中，关注灵魂的佛教与关注生命的道教，一方面迷醉人们在虚幻幸福之中，另一方面实际地表达了人们对现实苦难的抗议和逃避。宗教如同让人对现实麻痹的鸦片，人们如醉如狂地吸食它。于是，佛法大行，道教大兴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dirty="0" smtClean="0">
                <a:ln w="3175">
                  <a:solidFill>
                    <a:schemeClr val="bg1"/>
                  </a:solidFill>
                </a:ln>
                <a:solidFill>
                  <a:srgbClr val="0C3D5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这尊断臂佛像，见证了轰轰烈烈的灭佛运动。佛像慈善的眉目之间也见证了一个历史的重要关头，见证了在代表入世理性的儒学与向往出世的佛、道理论之间，人们如何抉择。</a:t>
            </a:r>
            <a:r>
              <a:rPr lang="zh-CN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当精神宗教的规模危及现实统治的时候，控制宗教规模成为统治者不得不考虑的事情。最著名的便是“三武灭佛”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b="1" dirty="0" smtClean="0">
              <a:ln w="3175">
                <a:solidFill>
                  <a:schemeClr val="bg1"/>
                </a:solidFill>
              </a:ln>
              <a:solidFill>
                <a:srgbClr val="0C3D5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在历史抉择的关头，以儒学为底色的中华文化显示了极强的包容性和同化作用。来自外域的佛教吸收了儒、道的思想，趋于本土化。儒学开始吸收佛、道精神，有了新的发展。在历史选择的重要节点，两者没有走向绝对的对立。“三教合一”成为了最终的出路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魏晋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300</a:t>
            </a:r>
            <a:r>
              <a:rPr lang="zh-CN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，个体的自我意识在秩序解体的痛苦中觉醒，书法和回话绘画也从旨在教化转向对个体情感与多元价值的表达。书法方面比如王羲之，飘逸俊美。在绘画创作方面，已不仅限于过去的传说题材和教化主题，开始出现了像顾恺之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《</a:t>
            </a:r>
            <a:r>
              <a:rPr lang="zh-CN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洛神赋图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》</a:t>
            </a:r>
            <a:r>
              <a:rPr lang="zh-CN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那样以爱情为主题的作品以及体现文士阶层才情性貌等类型的作品。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 smtClean="0"/>
              <a:t>所以，我们也能够看出，文学艺术作品，是能够从一定程度上反映出当时的社会背景的。这就是社会意识对社会存在的反映</a:t>
            </a:r>
            <a:endParaRPr lang="en-US" altLang="zh-CN" dirty="0" smtClean="0"/>
          </a:p>
          <a:p>
            <a:pPr algn="ctr"/>
            <a:endParaRPr lang="en-US" altLang="zh-CN" dirty="0" smtClean="0"/>
          </a:p>
          <a:p>
            <a:pPr algn="ctr"/>
            <a:r>
              <a:rPr lang="zh-CN" altLang="en-US" dirty="0" smtClean="0"/>
              <a:t>那我们来举例子，鉴赏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B9C4DF54-C0CD-4951-97D7-ABCD0F21C213}" type="datetimeFigureOut">
              <a:rPr lang="zh-CN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algn="l" rtl="0"/>
              <a:t>2020-09-28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CB201C6-914F-4451-A145-3163ACB9BAD3}" type="slidenum">
              <a:rPr lang="zh-CN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algn="r" rtl="0"/>
              <a:t>‹#›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D997B5FA-0921-464F-AAE1-844C04324D75}" type="datetimeFigureOut">
              <a:rPr lang="zh-CN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algn="l" rtl="0"/>
              <a:t>2020-09-28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565CE74E-AB26-4998-AD42-012C4C1AD076}" type="slidenum">
              <a:rPr lang="zh-CN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algn="r" rtl="0"/>
              <a:t>‹#›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875F8-3D64-49C4-88E2-EC85489D1431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50">
        <p:pull/>
        <p:sndAc>
          <p:stSnd>
            <p:snd r:embed="" name="微信消息.wav"/>
          </p:stSnd>
        </p:sndAc>
      </p:transition>
    </mc:Choice>
    <mc:Fallback>
      <p:transition spd="med">
        <p:pull/>
        <p:sndAc>
          <p:stSnd>
            <p:snd r:embed="rId1" name="微信消息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2020-09-28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2020-09-28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Marcador de posición de imagen"/>
          <p:cNvSpPr>
            <a:spLocks noGrp="1"/>
          </p:cNvSpPr>
          <p:nvPr>
            <p:ph type="pic" sz="quarter" idx="13" hasCustomPrompt="1"/>
          </p:nvPr>
        </p:nvSpPr>
        <p:spPr>
          <a:xfrm>
            <a:off x="2377178" y="2049981"/>
            <a:ext cx="1318691" cy="156218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zh-CN" altLang="en-US" dirty="0"/>
              <a:t>点击插入图片</a:t>
            </a:r>
            <a:endParaRPr lang="es-SV" dirty="0"/>
          </a:p>
        </p:txBody>
      </p:sp>
      <p:sp>
        <p:nvSpPr>
          <p:cNvPr id="8" name="2 Marcador de posición de imagen"/>
          <p:cNvSpPr>
            <a:spLocks noGrp="1"/>
          </p:cNvSpPr>
          <p:nvPr>
            <p:ph type="pic" sz="quarter" idx="15" hasCustomPrompt="1"/>
          </p:nvPr>
        </p:nvSpPr>
        <p:spPr>
          <a:xfrm>
            <a:off x="1545128" y="2831074"/>
            <a:ext cx="1491395" cy="162026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zh-CN" altLang="en-US" dirty="0"/>
              <a:t>点击插入图片</a:t>
            </a:r>
            <a:endParaRPr lang="es-SV" dirty="0"/>
          </a:p>
        </p:txBody>
      </p:sp>
      <p:sp>
        <p:nvSpPr>
          <p:cNvPr id="7" name="2 Marcador de posición de imagen"/>
          <p:cNvSpPr>
            <a:spLocks noGrp="1"/>
          </p:cNvSpPr>
          <p:nvPr>
            <p:ph type="pic" sz="quarter" idx="14" hasCustomPrompt="1"/>
          </p:nvPr>
        </p:nvSpPr>
        <p:spPr>
          <a:xfrm>
            <a:off x="1204380" y="1364833"/>
            <a:ext cx="1391343" cy="151863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zh-CN" altLang="en-US" dirty="0"/>
              <a:t>点击插入图片</a:t>
            </a:r>
            <a:endParaRPr lang="es-SV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7" grpId="0" bldLvl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/>
          <p:cNvSpPr/>
          <p:nvPr userDrawn="1"/>
        </p:nvSpPr>
        <p:spPr>
          <a:xfrm>
            <a:off x="-342900" y="4092038"/>
            <a:ext cx="5806440" cy="1484513"/>
          </a:xfrm>
          <a:custGeom>
            <a:avLst/>
            <a:gdLst>
              <a:gd name="connsiteX0" fmla="*/ 0 w 7741920"/>
              <a:gd name="connsiteY0" fmla="*/ 701583 h 1979106"/>
              <a:gd name="connsiteX1" fmla="*/ 762000 w 7741920"/>
              <a:gd name="connsiteY1" fmla="*/ 351063 h 1979106"/>
              <a:gd name="connsiteX2" fmla="*/ 1722120 w 7741920"/>
              <a:gd name="connsiteY2" fmla="*/ 975903 h 1979106"/>
              <a:gd name="connsiteX3" fmla="*/ 3108960 w 7741920"/>
              <a:gd name="connsiteY3" fmla="*/ 533943 h 1979106"/>
              <a:gd name="connsiteX4" fmla="*/ 3886200 w 7741920"/>
              <a:gd name="connsiteY4" fmla="*/ 823503 h 1979106"/>
              <a:gd name="connsiteX5" fmla="*/ 4831080 w 7741920"/>
              <a:gd name="connsiteY5" fmla="*/ 31023 h 1979106"/>
              <a:gd name="connsiteX6" fmla="*/ 5989320 w 7741920"/>
              <a:gd name="connsiteY6" fmla="*/ 244383 h 1979106"/>
              <a:gd name="connsiteX7" fmla="*/ 6522720 w 7741920"/>
              <a:gd name="connsiteY7" fmla="*/ 1021623 h 1979106"/>
              <a:gd name="connsiteX8" fmla="*/ 7741920 w 7741920"/>
              <a:gd name="connsiteY8" fmla="*/ 1524543 h 1979106"/>
              <a:gd name="connsiteX9" fmla="*/ 15240 w 7741920"/>
              <a:gd name="connsiteY9" fmla="*/ 1951263 h 1979106"/>
              <a:gd name="connsiteX10" fmla="*/ 0 w 7741920"/>
              <a:gd name="connsiteY10" fmla="*/ 701583 h 197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41920" h="1979106">
                <a:moveTo>
                  <a:pt x="0" y="701583"/>
                </a:moveTo>
                <a:cubicBezTo>
                  <a:pt x="237490" y="503463"/>
                  <a:pt x="474980" y="305343"/>
                  <a:pt x="762000" y="351063"/>
                </a:cubicBezTo>
                <a:cubicBezTo>
                  <a:pt x="1049020" y="396783"/>
                  <a:pt x="1330960" y="945423"/>
                  <a:pt x="1722120" y="975903"/>
                </a:cubicBezTo>
                <a:cubicBezTo>
                  <a:pt x="2113280" y="1006383"/>
                  <a:pt x="2748280" y="559343"/>
                  <a:pt x="3108960" y="533943"/>
                </a:cubicBezTo>
                <a:cubicBezTo>
                  <a:pt x="3469640" y="508543"/>
                  <a:pt x="3599180" y="907323"/>
                  <a:pt x="3886200" y="823503"/>
                </a:cubicBezTo>
                <a:cubicBezTo>
                  <a:pt x="4173220" y="739683"/>
                  <a:pt x="4480560" y="127543"/>
                  <a:pt x="4831080" y="31023"/>
                </a:cubicBezTo>
                <a:cubicBezTo>
                  <a:pt x="5181600" y="-65497"/>
                  <a:pt x="5707380" y="79283"/>
                  <a:pt x="5989320" y="244383"/>
                </a:cubicBezTo>
                <a:cubicBezTo>
                  <a:pt x="6271260" y="409483"/>
                  <a:pt x="6230620" y="808263"/>
                  <a:pt x="6522720" y="1021623"/>
                </a:cubicBezTo>
                <a:cubicBezTo>
                  <a:pt x="6814820" y="1234983"/>
                  <a:pt x="7278370" y="1379763"/>
                  <a:pt x="7741920" y="1524543"/>
                </a:cubicBezTo>
                <a:cubicBezTo>
                  <a:pt x="5166360" y="1666783"/>
                  <a:pt x="1270000" y="2090963"/>
                  <a:pt x="15240" y="1951263"/>
                </a:cubicBezTo>
                <a:lnTo>
                  <a:pt x="0" y="701583"/>
                </a:lnTo>
                <a:close/>
              </a:path>
            </a:pathLst>
          </a:custGeom>
          <a:solidFill>
            <a:srgbClr val="24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任意多边形: 形状 3"/>
          <p:cNvSpPr/>
          <p:nvPr userDrawn="1"/>
        </p:nvSpPr>
        <p:spPr>
          <a:xfrm>
            <a:off x="-240030" y="-765905"/>
            <a:ext cx="10363200" cy="5910040"/>
          </a:xfrm>
          <a:custGeom>
            <a:avLst/>
            <a:gdLst>
              <a:gd name="connsiteX0" fmla="*/ 45720 w 13817600"/>
              <a:gd name="connsiteY0" fmla="*/ 1478280 h 7879080"/>
              <a:gd name="connsiteX1" fmla="*/ 1173480 w 13817600"/>
              <a:gd name="connsiteY1" fmla="*/ 1889760 h 7879080"/>
              <a:gd name="connsiteX2" fmla="*/ 2133600 w 13817600"/>
              <a:gd name="connsiteY2" fmla="*/ 1569720 h 7879080"/>
              <a:gd name="connsiteX3" fmla="*/ 2971800 w 13817600"/>
              <a:gd name="connsiteY3" fmla="*/ 2148840 h 7879080"/>
              <a:gd name="connsiteX4" fmla="*/ 4175760 w 13817600"/>
              <a:gd name="connsiteY4" fmla="*/ 2164080 h 7879080"/>
              <a:gd name="connsiteX5" fmla="*/ 4480560 w 13817600"/>
              <a:gd name="connsiteY5" fmla="*/ 2773680 h 7879080"/>
              <a:gd name="connsiteX6" fmla="*/ 4084320 w 13817600"/>
              <a:gd name="connsiteY6" fmla="*/ 3063240 h 7879080"/>
              <a:gd name="connsiteX7" fmla="*/ 4328160 w 13817600"/>
              <a:gd name="connsiteY7" fmla="*/ 3596640 h 7879080"/>
              <a:gd name="connsiteX8" fmla="*/ 6233160 w 13817600"/>
              <a:gd name="connsiteY8" fmla="*/ 3657600 h 7879080"/>
              <a:gd name="connsiteX9" fmla="*/ 7117080 w 13817600"/>
              <a:gd name="connsiteY9" fmla="*/ 4815840 h 7879080"/>
              <a:gd name="connsiteX10" fmla="*/ 9723120 w 13817600"/>
              <a:gd name="connsiteY10" fmla="*/ 5059680 h 7879080"/>
              <a:gd name="connsiteX11" fmla="*/ 11094720 w 13817600"/>
              <a:gd name="connsiteY11" fmla="*/ 7147560 h 7879080"/>
              <a:gd name="connsiteX12" fmla="*/ 13045440 w 13817600"/>
              <a:gd name="connsiteY12" fmla="*/ 7879080 h 7879080"/>
              <a:gd name="connsiteX13" fmla="*/ 13045440 w 13817600"/>
              <a:gd name="connsiteY13" fmla="*/ 0 h 7879080"/>
              <a:gd name="connsiteX14" fmla="*/ 0 w 13817600"/>
              <a:gd name="connsiteY14" fmla="*/ 137160 h 7879080"/>
              <a:gd name="connsiteX15" fmla="*/ 45720 w 13817600"/>
              <a:gd name="connsiteY15" fmla="*/ 1478280 h 7879080"/>
              <a:gd name="connsiteX0-1" fmla="*/ 45720 w 13817600"/>
              <a:gd name="connsiteY0-2" fmla="*/ 1478280 h 7879080"/>
              <a:gd name="connsiteX1-3" fmla="*/ 1173480 w 13817600"/>
              <a:gd name="connsiteY1-4" fmla="*/ 1889760 h 7879080"/>
              <a:gd name="connsiteX2-5" fmla="*/ 2133600 w 13817600"/>
              <a:gd name="connsiteY2-6" fmla="*/ 1569720 h 7879080"/>
              <a:gd name="connsiteX3-7" fmla="*/ 2971800 w 13817600"/>
              <a:gd name="connsiteY3-8" fmla="*/ 2148840 h 7879080"/>
              <a:gd name="connsiteX4-9" fmla="*/ 4175760 w 13817600"/>
              <a:gd name="connsiteY4-10" fmla="*/ 2164080 h 7879080"/>
              <a:gd name="connsiteX5-11" fmla="*/ 4480560 w 13817600"/>
              <a:gd name="connsiteY5-12" fmla="*/ 2773680 h 7879080"/>
              <a:gd name="connsiteX6-13" fmla="*/ 4084320 w 13817600"/>
              <a:gd name="connsiteY6-14" fmla="*/ 3063240 h 7879080"/>
              <a:gd name="connsiteX7-15" fmla="*/ 4328160 w 13817600"/>
              <a:gd name="connsiteY7-16" fmla="*/ 3596640 h 7879080"/>
              <a:gd name="connsiteX8-17" fmla="*/ 6233160 w 13817600"/>
              <a:gd name="connsiteY8-18" fmla="*/ 3657600 h 7879080"/>
              <a:gd name="connsiteX9-19" fmla="*/ 7117080 w 13817600"/>
              <a:gd name="connsiteY9-20" fmla="*/ 4815840 h 7879080"/>
              <a:gd name="connsiteX10-21" fmla="*/ 9723120 w 13817600"/>
              <a:gd name="connsiteY10-22" fmla="*/ 5059680 h 7879080"/>
              <a:gd name="connsiteX11-23" fmla="*/ 11094720 w 13817600"/>
              <a:gd name="connsiteY11-24" fmla="*/ 7147560 h 7879080"/>
              <a:gd name="connsiteX12-25" fmla="*/ 13045440 w 13817600"/>
              <a:gd name="connsiteY12-26" fmla="*/ 7879080 h 7879080"/>
              <a:gd name="connsiteX13-27" fmla="*/ 13045440 w 13817600"/>
              <a:gd name="connsiteY13-28" fmla="*/ 0 h 7879080"/>
              <a:gd name="connsiteX14-29" fmla="*/ 0 w 13817600"/>
              <a:gd name="connsiteY14-30" fmla="*/ 137160 h 7879080"/>
              <a:gd name="connsiteX15-31" fmla="*/ 45720 w 13817600"/>
              <a:gd name="connsiteY15-32" fmla="*/ 1478280 h 7879080"/>
              <a:gd name="connsiteX0-33" fmla="*/ 45720 w 13817600"/>
              <a:gd name="connsiteY0-34" fmla="*/ 1478280 h 7879080"/>
              <a:gd name="connsiteX1-35" fmla="*/ 1173480 w 13817600"/>
              <a:gd name="connsiteY1-36" fmla="*/ 1889760 h 7879080"/>
              <a:gd name="connsiteX2-37" fmla="*/ 2133600 w 13817600"/>
              <a:gd name="connsiteY2-38" fmla="*/ 1569720 h 7879080"/>
              <a:gd name="connsiteX3-39" fmla="*/ 2971800 w 13817600"/>
              <a:gd name="connsiteY3-40" fmla="*/ 2148840 h 7879080"/>
              <a:gd name="connsiteX4-41" fmla="*/ 4175760 w 13817600"/>
              <a:gd name="connsiteY4-42" fmla="*/ 2164080 h 7879080"/>
              <a:gd name="connsiteX5-43" fmla="*/ 4480560 w 13817600"/>
              <a:gd name="connsiteY5-44" fmla="*/ 2773680 h 7879080"/>
              <a:gd name="connsiteX6-45" fmla="*/ 4084320 w 13817600"/>
              <a:gd name="connsiteY6-46" fmla="*/ 3108960 h 7879080"/>
              <a:gd name="connsiteX7-47" fmla="*/ 4328160 w 13817600"/>
              <a:gd name="connsiteY7-48" fmla="*/ 3596640 h 7879080"/>
              <a:gd name="connsiteX8-49" fmla="*/ 6233160 w 13817600"/>
              <a:gd name="connsiteY8-50" fmla="*/ 3657600 h 7879080"/>
              <a:gd name="connsiteX9-51" fmla="*/ 7117080 w 13817600"/>
              <a:gd name="connsiteY9-52" fmla="*/ 4815840 h 7879080"/>
              <a:gd name="connsiteX10-53" fmla="*/ 9723120 w 13817600"/>
              <a:gd name="connsiteY10-54" fmla="*/ 5059680 h 7879080"/>
              <a:gd name="connsiteX11-55" fmla="*/ 11094720 w 13817600"/>
              <a:gd name="connsiteY11-56" fmla="*/ 7147560 h 7879080"/>
              <a:gd name="connsiteX12-57" fmla="*/ 13045440 w 13817600"/>
              <a:gd name="connsiteY12-58" fmla="*/ 7879080 h 7879080"/>
              <a:gd name="connsiteX13-59" fmla="*/ 13045440 w 13817600"/>
              <a:gd name="connsiteY13-60" fmla="*/ 0 h 7879080"/>
              <a:gd name="connsiteX14-61" fmla="*/ 0 w 13817600"/>
              <a:gd name="connsiteY14-62" fmla="*/ 137160 h 7879080"/>
              <a:gd name="connsiteX15-63" fmla="*/ 45720 w 13817600"/>
              <a:gd name="connsiteY15-64" fmla="*/ 1478280 h 7879080"/>
              <a:gd name="connsiteX0-65" fmla="*/ 45720 w 13817600"/>
              <a:gd name="connsiteY0-66" fmla="*/ 1478280 h 7879080"/>
              <a:gd name="connsiteX1-67" fmla="*/ 1173480 w 13817600"/>
              <a:gd name="connsiteY1-68" fmla="*/ 1889760 h 7879080"/>
              <a:gd name="connsiteX2-69" fmla="*/ 2133600 w 13817600"/>
              <a:gd name="connsiteY2-70" fmla="*/ 1569720 h 7879080"/>
              <a:gd name="connsiteX3-71" fmla="*/ 2971800 w 13817600"/>
              <a:gd name="connsiteY3-72" fmla="*/ 2148840 h 7879080"/>
              <a:gd name="connsiteX4-73" fmla="*/ 4175760 w 13817600"/>
              <a:gd name="connsiteY4-74" fmla="*/ 2164080 h 7879080"/>
              <a:gd name="connsiteX5-75" fmla="*/ 4480560 w 13817600"/>
              <a:gd name="connsiteY5-76" fmla="*/ 2773680 h 7879080"/>
              <a:gd name="connsiteX6-77" fmla="*/ 4328160 w 13817600"/>
              <a:gd name="connsiteY6-78" fmla="*/ 3596640 h 7879080"/>
              <a:gd name="connsiteX7-79" fmla="*/ 6233160 w 13817600"/>
              <a:gd name="connsiteY7-80" fmla="*/ 3657600 h 7879080"/>
              <a:gd name="connsiteX8-81" fmla="*/ 7117080 w 13817600"/>
              <a:gd name="connsiteY8-82" fmla="*/ 4815840 h 7879080"/>
              <a:gd name="connsiteX9-83" fmla="*/ 9723120 w 13817600"/>
              <a:gd name="connsiteY9-84" fmla="*/ 5059680 h 7879080"/>
              <a:gd name="connsiteX10-85" fmla="*/ 11094720 w 13817600"/>
              <a:gd name="connsiteY10-86" fmla="*/ 7147560 h 7879080"/>
              <a:gd name="connsiteX11-87" fmla="*/ 13045440 w 13817600"/>
              <a:gd name="connsiteY11-88" fmla="*/ 7879080 h 7879080"/>
              <a:gd name="connsiteX12-89" fmla="*/ 13045440 w 13817600"/>
              <a:gd name="connsiteY12-90" fmla="*/ 0 h 7879080"/>
              <a:gd name="connsiteX13-91" fmla="*/ 0 w 13817600"/>
              <a:gd name="connsiteY13-92" fmla="*/ 137160 h 7879080"/>
              <a:gd name="connsiteX14-93" fmla="*/ 45720 w 13817600"/>
              <a:gd name="connsiteY14-94" fmla="*/ 1478280 h 78790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3817600" h="7879080">
                <a:moveTo>
                  <a:pt x="45720" y="1478280"/>
                </a:moveTo>
                <a:cubicBezTo>
                  <a:pt x="435610" y="1676400"/>
                  <a:pt x="825500" y="1874520"/>
                  <a:pt x="1173480" y="1889760"/>
                </a:cubicBezTo>
                <a:cubicBezTo>
                  <a:pt x="1521460" y="1905000"/>
                  <a:pt x="1833880" y="1526540"/>
                  <a:pt x="2133600" y="1569720"/>
                </a:cubicBezTo>
                <a:cubicBezTo>
                  <a:pt x="2433320" y="1612900"/>
                  <a:pt x="2631440" y="2049780"/>
                  <a:pt x="2971800" y="2148840"/>
                </a:cubicBezTo>
                <a:cubicBezTo>
                  <a:pt x="3312160" y="2247900"/>
                  <a:pt x="3924300" y="2059940"/>
                  <a:pt x="4175760" y="2164080"/>
                </a:cubicBezTo>
                <a:cubicBezTo>
                  <a:pt x="4427220" y="2268220"/>
                  <a:pt x="4455160" y="2534920"/>
                  <a:pt x="4480560" y="2773680"/>
                </a:cubicBezTo>
                <a:cubicBezTo>
                  <a:pt x="4505960" y="3012440"/>
                  <a:pt x="4036060" y="3449320"/>
                  <a:pt x="4328160" y="3596640"/>
                </a:cubicBezTo>
                <a:cubicBezTo>
                  <a:pt x="4620260" y="3743960"/>
                  <a:pt x="5768340" y="3454400"/>
                  <a:pt x="6233160" y="3657600"/>
                </a:cubicBezTo>
                <a:cubicBezTo>
                  <a:pt x="6697980" y="3860800"/>
                  <a:pt x="6535420" y="4582160"/>
                  <a:pt x="7117080" y="4815840"/>
                </a:cubicBezTo>
                <a:cubicBezTo>
                  <a:pt x="7698740" y="5049520"/>
                  <a:pt x="9060180" y="4671060"/>
                  <a:pt x="9723120" y="5059680"/>
                </a:cubicBezTo>
                <a:cubicBezTo>
                  <a:pt x="10386060" y="5448300"/>
                  <a:pt x="10541000" y="6677660"/>
                  <a:pt x="11094720" y="7147560"/>
                </a:cubicBezTo>
                <a:cubicBezTo>
                  <a:pt x="11648440" y="7617460"/>
                  <a:pt x="12346940" y="7748270"/>
                  <a:pt x="13045440" y="7879080"/>
                </a:cubicBezTo>
                <a:cubicBezTo>
                  <a:pt x="13045440" y="5252720"/>
                  <a:pt x="14782800" y="1330960"/>
                  <a:pt x="13045440" y="0"/>
                </a:cubicBezTo>
                <a:lnTo>
                  <a:pt x="0" y="137160"/>
                </a:lnTo>
                <a:lnTo>
                  <a:pt x="45720" y="1478280"/>
                </a:lnTo>
                <a:close/>
              </a:path>
            </a:pathLst>
          </a:custGeom>
          <a:solidFill>
            <a:srgbClr val="E9C3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任意多边形: 形状 4"/>
          <p:cNvSpPr/>
          <p:nvPr userDrawn="1"/>
        </p:nvSpPr>
        <p:spPr>
          <a:xfrm>
            <a:off x="3097530" y="-514414"/>
            <a:ext cx="6686550" cy="4671922"/>
          </a:xfrm>
          <a:custGeom>
            <a:avLst/>
            <a:gdLst>
              <a:gd name="connsiteX0" fmla="*/ 0 w 8915400"/>
              <a:gd name="connsiteY0" fmla="*/ 15240 h 6228461"/>
              <a:gd name="connsiteX1" fmla="*/ 701040 w 8915400"/>
              <a:gd name="connsiteY1" fmla="*/ 1600200 h 6228461"/>
              <a:gd name="connsiteX2" fmla="*/ 3246120 w 8915400"/>
              <a:gd name="connsiteY2" fmla="*/ 1905000 h 6228461"/>
              <a:gd name="connsiteX3" fmla="*/ 4419600 w 8915400"/>
              <a:gd name="connsiteY3" fmla="*/ 3322320 h 6228461"/>
              <a:gd name="connsiteX4" fmla="*/ 6339840 w 8915400"/>
              <a:gd name="connsiteY4" fmla="*/ 3810000 h 6228461"/>
              <a:gd name="connsiteX5" fmla="*/ 7299960 w 8915400"/>
              <a:gd name="connsiteY5" fmla="*/ 5379720 h 6228461"/>
              <a:gd name="connsiteX6" fmla="*/ 8915400 w 8915400"/>
              <a:gd name="connsiteY6" fmla="*/ 5867400 h 6228461"/>
              <a:gd name="connsiteX7" fmla="*/ 8869680 w 8915400"/>
              <a:gd name="connsiteY7" fmla="*/ 0 h 6228461"/>
              <a:gd name="connsiteX8" fmla="*/ 0 w 8915400"/>
              <a:gd name="connsiteY8" fmla="*/ 15240 h 622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15400" h="6228461">
                <a:moveTo>
                  <a:pt x="0" y="15240"/>
                </a:moveTo>
                <a:cubicBezTo>
                  <a:pt x="80010" y="650240"/>
                  <a:pt x="160020" y="1285240"/>
                  <a:pt x="701040" y="1600200"/>
                </a:cubicBezTo>
                <a:cubicBezTo>
                  <a:pt x="1242060" y="1915160"/>
                  <a:pt x="2626360" y="1617980"/>
                  <a:pt x="3246120" y="1905000"/>
                </a:cubicBezTo>
                <a:cubicBezTo>
                  <a:pt x="3865880" y="2192020"/>
                  <a:pt x="3903980" y="3004820"/>
                  <a:pt x="4419600" y="3322320"/>
                </a:cubicBezTo>
                <a:cubicBezTo>
                  <a:pt x="4935220" y="3639820"/>
                  <a:pt x="5859780" y="3467100"/>
                  <a:pt x="6339840" y="3810000"/>
                </a:cubicBezTo>
                <a:cubicBezTo>
                  <a:pt x="6819900" y="4152900"/>
                  <a:pt x="6870700" y="5036820"/>
                  <a:pt x="7299960" y="5379720"/>
                </a:cubicBezTo>
                <a:cubicBezTo>
                  <a:pt x="7299960" y="5379720"/>
                  <a:pt x="8630920" y="6903720"/>
                  <a:pt x="8915400" y="5867400"/>
                </a:cubicBezTo>
                <a:lnTo>
                  <a:pt x="886968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24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任意多边形: 形状 5"/>
          <p:cNvSpPr/>
          <p:nvPr userDrawn="1"/>
        </p:nvSpPr>
        <p:spPr>
          <a:xfrm>
            <a:off x="125730" y="-683979"/>
            <a:ext cx="2971800" cy="1188867"/>
          </a:xfrm>
          <a:custGeom>
            <a:avLst/>
            <a:gdLst>
              <a:gd name="connsiteX0" fmla="*/ 0 w 3962400"/>
              <a:gd name="connsiteY0" fmla="*/ 228600 h 1584960"/>
              <a:gd name="connsiteX1" fmla="*/ 701040 w 3962400"/>
              <a:gd name="connsiteY1" fmla="*/ 609600 h 1584960"/>
              <a:gd name="connsiteX2" fmla="*/ 838200 w 3962400"/>
              <a:gd name="connsiteY2" fmla="*/ 1143000 h 1584960"/>
              <a:gd name="connsiteX3" fmla="*/ 1569720 w 3962400"/>
              <a:gd name="connsiteY3" fmla="*/ 1158240 h 1584960"/>
              <a:gd name="connsiteX4" fmla="*/ 2209800 w 3962400"/>
              <a:gd name="connsiteY4" fmla="*/ 1584960 h 1584960"/>
              <a:gd name="connsiteX5" fmla="*/ 2697480 w 3962400"/>
              <a:gd name="connsiteY5" fmla="*/ 1158240 h 1584960"/>
              <a:gd name="connsiteX6" fmla="*/ 2910840 w 3962400"/>
              <a:gd name="connsiteY6" fmla="*/ 716280 h 1584960"/>
              <a:gd name="connsiteX7" fmla="*/ 3352800 w 3962400"/>
              <a:gd name="connsiteY7" fmla="*/ 518160 h 1584960"/>
              <a:gd name="connsiteX8" fmla="*/ 3962400 w 3962400"/>
              <a:gd name="connsiteY8" fmla="*/ 0 h 1584960"/>
              <a:gd name="connsiteX9" fmla="*/ 45720 w 3962400"/>
              <a:gd name="connsiteY9" fmla="*/ 274320 h 1584960"/>
              <a:gd name="connsiteX10" fmla="*/ 0 w 3962400"/>
              <a:gd name="connsiteY10" fmla="*/ 228600 h 158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62400" h="1584960">
                <a:moveTo>
                  <a:pt x="0" y="228600"/>
                </a:moveTo>
                <a:cubicBezTo>
                  <a:pt x="280670" y="342900"/>
                  <a:pt x="561340" y="457200"/>
                  <a:pt x="701040" y="609600"/>
                </a:cubicBezTo>
                <a:cubicBezTo>
                  <a:pt x="840740" y="762000"/>
                  <a:pt x="693420" y="1051560"/>
                  <a:pt x="838200" y="1143000"/>
                </a:cubicBezTo>
                <a:cubicBezTo>
                  <a:pt x="982980" y="1234440"/>
                  <a:pt x="1341120" y="1084580"/>
                  <a:pt x="1569720" y="1158240"/>
                </a:cubicBezTo>
                <a:cubicBezTo>
                  <a:pt x="1798320" y="1231900"/>
                  <a:pt x="2021840" y="1584960"/>
                  <a:pt x="2209800" y="1584960"/>
                </a:cubicBezTo>
                <a:cubicBezTo>
                  <a:pt x="2397760" y="1584960"/>
                  <a:pt x="2580640" y="1303020"/>
                  <a:pt x="2697480" y="1158240"/>
                </a:cubicBezTo>
                <a:cubicBezTo>
                  <a:pt x="2814320" y="1013460"/>
                  <a:pt x="2801620" y="822960"/>
                  <a:pt x="2910840" y="716280"/>
                </a:cubicBezTo>
                <a:cubicBezTo>
                  <a:pt x="3020060" y="609600"/>
                  <a:pt x="3177540" y="637540"/>
                  <a:pt x="3352800" y="518160"/>
                </a:cubicBezTo>
                <a:cubicBezTo>
                  <a:pt x="3528060" y="398780"/>
                  <a:pt x="3745230" y="199390"/>
                  <a:pt x="3962400" y="0"/>
                </a:cubicBezTo>
                <a:lnTo>
                  <a:pt x="45720" y="274320"/>
                </a:lnTo>
                <a:lnTo>
                  <a:pt x="0" y="228600"/>
                </a:lnTo>
                <a:close/>
              </a:path>
            </a:pathLst>
          </a:custGeom>
          <a:solidFill>
            <a:srgbClr val="24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任意多边形: 形状 6"/>
          <p:cNvSpPr/>
          <p:nvPr userDrawn="1"/>
        </p:nvSpPr>
        <p:spPr>
          <a:xfrm>
            <a:off x="788670" y="-365805"/>
            <a:ext cx="1417320" cy="550315"/>
          </a:xfrm>
          <a:custGeom>
            <a:avLst/>
            <a:gdLst>
              <a:gd name="connsiteX0" fmla="*/ 0 w 1889760"/>
              <a:gd name="connsiteY0" fmla="*/ 0 h 733663"/>
              <a:gd name="connsiteX1" fmla="*/ 198120 w 1889760"/>
              <a:gd name="connsiteY1" fmla="*/ 426720 h 733663"/>
              <a:gd name="connsiteX2" fmla="*/ 731520 w 1889760"/>
              <a:gd name="connsiteY2" fmla="*/ 472440 h 733663"/>
              <a:gd name="connsiteX3" fmla="*/ 990600 w 1889760"/>
              <a:gd name="connsiteY3" fmla="*/ 731520 h 733663"/>
              <a:gd name="connsiteX4" fmla="*/ 1432560 w 1889760"/>
              <a:gd name="connsiteY4" fmla="*/ 579120 h 733663"/>
              <a:gd name="connsiteX5" fmla="*/ 1706880 w 1889760"/>
              <a:gd name="connsiteY5" fmla="*/ 289560 h 733663"/>
              <a:gd name="connsiteX6" fmla="*/ 1889760 w 1889760"/>
              <a:gd name="connsiteY6" fmla="*/ 15240 h 733663"/>
              <a:gd name="connsiteX7" fmla="*/ 0 w 1889760"/>
              <a:gd name="connsiteY7" fmla="*/ 0 h 73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89760" h="733663">
                <a:moveTo>
                  <a:pt x="0" y="0"/>
                </a:moveTo>
                <a:cubicBezTo>
                  <a:pt x="38100" y="173990"/>
                  <a:pt x="76200" y="347980"/>
                  <a:pt x="198120" y="426720"/>
                </a:cubicBezTo>
                <a:cubicBezTo>
                  <a:pt x="320040" y="505460"/>
                  <a:pt x="599440" y="421640"/>
                  <a:pt x="731520" y="472440"/>
                </a:cubicBezTo>
                <a:cubicBezTo>
                  <a:pt x="863600" y="523240"/>
                  <a:pt x="873760" y="713740"/>
                  <a:pt x="990600" y="731520"/>
                </a:cubicBezTo>
                <a:cubicBezTo>
                  <a:pt x="1107440" y="749300"/>
                  <a:pt x="1313180" y="652780"/>
                  <a:pt x="1432560" y="579120"/>
                </a:cubicBezTo>
                <a:cubicBezTo>
                  <a:pt x="1551940" y="505460"/>
                  <a:pt x="1630680" y="383540"/>
                  <a:pt x="1706880" y="289560"/>
                </a:cubicBezTo>
                <a:cubicBezTo>
                  <a:pt x="1783080" y="195580"/>
                  <a:pt x="1836420" y="105410"/>
                  <a:pt x="1889760" y="15240"/>
                </a:cubicBezTo>
                <a:lnTo>
                  <a:pt x="0" y="0"/>
                </a:lnTo>
                <a:close/>
              </a:path>
            </a:pathLst>
          </a:custGeom>
          <a:solidFill>
            <a:srgbClr val="0C3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任意多边形: 形状 7"/>
          <p:cNvSpPr/>
          <p:nvPr userDrawn="1"/>
        </p:nvSpPr>
        <p:spPr>
          <a:xfrm>
            <a:off x="4160520" y="-645885"/>
            <a:ext cx="5406390" cy="1660791"/>
          </a:xfrm>
          <a:custGeom>
            <a:avLst/>
            <a:gdLst>
              <a:gd name="connsiteX0" fmla="*/ 0 w 7208520"/>
              <a:gd name="connsiteY0" fmla="*/ 0 h 2214114"/>
              <a:gd name="connsiteX1" fmla="*/ 716280 w 7208520"/>
              <a:gd name="connsiteY1" fmla="*/ 198120 h 2214114"/>
              <a:gd name="connsiteX2" fmla="*/ 1524000 w 7208520"/>
              <a:gd name="connsiteY2" fmla="*/ 1036320 h 2214114"/>
              <a:gd name="connsiteX3" fmla="*/ 2865120 w 7208520"/>
              <a:gd name="connsiteY3" fmla="*/ 1143000 h 2214114"/>
              <a:gd name="connsiteX4" fmla="*/ 3398520 w 7208520"/>
              <a:gd name="connsiteY4" fmla="*/ 1600200 h 2214114"/>
              <a:gd name="connsiteX5" fmla="*/ 4511040 w 7208520"/>
              <a:gd name="connsiteY5" fmla="*/ 1478280 h 2214114"/>
              <a:gd name="connsiteX6" fmla="*/ 5394960 w 7208520"/>
              <a:gd name="connsiteY6" fmla="*/ 2194560 h 2214114"/>
              <a:gd name="connsiteX7" fmla="*/ 6827520 w 7208520"/>
              <a:gd name="connsiteY7" fmla="*/ 2011680 h 2214114"/>
              <a:gd name="connsiteX8" fmla="*/ 7147560 w 7208520"/>
              <a:gd name="connsiteY8" fmla="*/ 2011680 h 2214114"/>
              <a:gd name="connsiteX9" fmla="*/ 7208520 w 7208520"/>
              <a:gd name="connsiteY9" fmla="*/ 91440 h 2214114"/>
              <a:gd name="connsiteX10" fmla="*/ 0 w 7208520"/>
              <a:gd name="connsiteY10" fmla="*/ 0 h 221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08520" h="2214114">
                <a:moveTo>
                  <a:pt x="0" y="0"/>
                </a:moveTo>
                <a:cubicBezTo>
                  <a:pt x="231140" y="12700"/>
                  <a:pt x="462280" y="25400"/>
                  <a:pt x="716280" y="198120"/>
                </a:cubicBezTo>
                <a:cubicBezTo>
                  <a:pt x="970280" y="370840"/>
                  <a:pt x="1165860" y="878840"/>
                  <a:pt x="1524000" y="1036320"/>
                </a:cubicBezTo>
                <a:cubicBezTo>
                  <a:pt x="1882140" y="1193800"/>
                  <a:pt x="2552700" y="1049020"/>
                  <a:pt x="2865120" y="1143000"/>
                </a:cubicBezTo>
                <a:cubicBezTo>
                  <a:pt x="3177540" y="1236980"/>
                  <a:pt x="3124200" y="1544320"/>
                  <a:pt x="3398520" y="1600200"/>
                </a:cubicBezTo>
                <a:cubicBezTo>
                  <a:pt x="3672840" y="1656080"/>
                  <a:pt x="4178300" y="1379220"/>
                  <a:pt x="4511040" y="1478280"/>
                </a:cubicBezTo>
                <a:cubicBezTo>
                  <a:pt x="4843780" y="1577340"/>
                  <a:pt x="5008880" y="2105660"/>
                  <a:pt x="5394960" y="2194560"/>
                </a:cubicBezTo>
                <a:cubicBezTo>
                  <a:pt x="5781040" y="2283460"/>
                  <a:pt x="6535420" y="2042160"/>
                  <a:pt x="6827520" y="2011680"/>
                </a:cubicBezTo>
                <a:cubicBezTo>
                  <a:pt x="7119620" y="1981200"/>
                  <a:pt x="7133590" y="1996440"/>
                  <a:pt x="7147560" y="2011680"/>
                </a:cubicBezTo>
                <a:lnTo>
                  <a:pt x="7208520" y="91440"/>
                </a:lnTo>
                <a:lnTo>
                  <a:pt x="0" y="0"/>
                </a:lnTo>
                <a:close/>
              </a:path>
            </a:pathLst>
          </a:custGeom>
          <a:solidFill>
            <a:srgbClr val="C36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任意多边形: 形状 8"/>
          <p:cNvSpPr/>
          <p:nvPr userDrawn="1"/>
        </p:nvSpPr>
        <p:spPr>
          <a:xfrm>
            <a:off x="7853229" y="1417229"/>
            <a:ext cx="2345189" cy="2337955"/>
          </a:xfrm>
          <a:custGeom>
            <a:avLst/>
            <a:gdLst>
              <a:gd name="connsiteX0" fmla="*/ 3125133 w 3125133"/>
              <a:gd name="connsiteY0" fmla="*/ 687526 h 3110686"/>
              <a:gd name="connsiteX1" fmla="*/ 2332653 w 3125133"/>
              <a:gd name="connsiteY1" fmla="*/ 702766 h 3110686"/>
              <a:gd name="connsiteX2" fmla="*/ 1966893 w 3125133"/>
              <a:gd name="connsiteY2" fmla="*/ 291286 h 3110686"/>
              <a:gd name="connsiteX3" fmla="*/ 1281093 w 3125133"/>
              <a:gd name="connsiteY3" fmla="*/ 230326 h 3110686"/>
              <a:gd name="connsiteX4" fmla="*/ 793413 w 3125133"/>
              <a:gd name="connsiteY4" fmla="*/ 16966 h 3110686"/>
              <a:gd name="connsiteX5" fmla="*/ 933 w 3125133"/>
              <a:gd name="connsiteY5" fmla="*/ 123646 h 3110686"/>
              <a:gd name="connsiteX6" fmla="*/ 961053 w 3125133"/>
              <a:gd name="connsiteY6" fmla="*/ 992326 h 3110686"/>
              <a:gd name="connsiteX7" fmla="*/ 1098213 w 3125133"/>
              <a:gd name="connsiteY7" fmla="*/ 1845766 h 3110686"/>
              <a:gd name="connsiteX8" fmla="*/ 2012613 w 3125133"/>
              <a:gd name="connsiteY8" fmla="*/ 2455366 h 3110686"/>
              <a:gd name="connsiteX9" fmla="*/ 2515533 w 3125133"/>
              <a:gd name="connsiteY9" fmla="*/ 3110686 h 3110686"/>
              <a:gd name="connsiteX10" fmla="*/ 3125133 w 3125133"/>
              <a:gd name="connsiteY10" fmla="*/ 687526 h 3110686"/>
              <a:gd name="connsiteX0-1" fmla="*/ 3125140 w 3125140"/>
              <a:gd name="connsiteY0-2" fmla="*/ 687526 h 3110686"/>
              <a:gd name="connsiteX1-3" fmla="*/ 2332660 w 3125140"/>
              <a:gd name="connsiteY1-4" fmla="*/ 702766 h 3110686"/>
              <a:gd name="connsiteX2-5" fmla="*/ 1966900 w 3125140"/>
              <a:gd name="connsiteY2-6" fmla="*/ 291286 h 3110686"/>
              <a:gd name="connsiteX3-7" fmla="*/ 1311580 w 3125140"/>
              <a:gd name="connsiteY3-8" fmla="*/ 230326 h 3110686"/>
              <a:gd name="connsiteX4-9" fmla="*/ 793420 w 3125140"/>
              <a:gd name="connsiteY4-10" fmla="*/ 16966 h 3110686"/>
              <a:gd name="connsiteX5-11" fmla="*/ 940 w 3125140"/>
              <a:gd name="connsiteY5-12" fmla="*/ 123646 h 3110686"/>
              <a:gd name="connsiteX6-13" fmla="*/ 961060 w 3125140"/>
              <a:gd name="connsiteY6-14" fmla="*/ 992326 h 3110686"/>
              <a:gd name="connsiteX7-15" fmla="*/ 1098220 w 3125140"/>
              <a:gd name="connsiteY7-16" fmla="*/ 1845766 h 3110686"/>
              <a:gd name="connsiteX8-17" fmla="*/ 2012620 w 3125140"/>
              <a:gd name="connsiteY8-18" fmla="*/ 2455366 h 3110686"/>
              <a:gd name="connsiteX9-19" fmla="*/ 2515540 w 3125140"/>
              <a:gd name="connsiteY9-20" fmla="*/ 3110686 h 3110686"/>
              <a:gd name="connsiteX10-21" fmla="*/ 3125140 w 3125140"/>
              <a:gd name="connsiteY10-22" fmla="*/ 687526 h 3110686"/>
              <a:gd name="connsiteX0-23" fmla="*/ 3125140 w 3125140"/>
              <a:gd name="connsiteY0-24" fmla="*/ 687526 h 3110686"/>
              <a:gd name="connsiteX1-25" fmla="*/ 2332660 w 3125140"/>
              <a:gd name="connsiteY1-26" fmla="*/ 702766 h 3110686"/>
              <a:gd name="connsiteX2-27" fmla="*/ 1966900 w 3125140"/>
              <a:gd name="connsiteY2-28" fmla="*/ 291286 h 3110686"/>
              <a:gd name="connsiteX3-29" fmla="*/ 1311580 w 3125140"/>
              <a:gd name="connsiteY3-30" fmla="*/ 230326 h 3110686"/>
              <a:gd name="connsiteX4-31" fmla="*/ 793420 w 3125140"/>
              <a:gd name="connsiteY4-32" fmla="*/ 16966 h 3110686"/>
              <a:gd name="connsiteX5-33" fmla="*/ 940 w 3125140"/>
              <a:gd name="connsiteY5-34" fmla="*/ 123646 h 3110686"/>
              <a:gd name="connsiteX6-35" fmla="*/ 961060 w 3125140"/>
              <a:gd name="connsiteY6-36" fmla="*/ 992326 h 3110686"/>
              <a:gd name="connsiteX7-37" fmla="*/ 1098220 w 3125140"/>
              <a:gd name="connsiteY7-38" fmla="*/ 1845766 h 3110686"/>
              <a:gd name="connsiteX8-39" fmla="*/ 2012620 w 3125140"/>
              <a:gd name="connsiteY8-40" fmla="*/ 2455366 h 3110686"/>
              <a:gd name="connsiteX9-41" fmla="*/ 2515540 w 3125140"/>
              <a:gd name="connsiteY9-42" fmla="*/ 3110686 h 3110686"/>
              <a:gd name="connsiteX10-43" fmla="*/ 3125140 w 3125140"/>
              <a:gd name="connsiteY10-44" fmla="*/ 687526 h 3110686"/>
              <a:gd name="connsiteX0-45" fmla="*/ 3126572 w 3126572"/>
              <a:gd name="connsiteY0-46" fmla="*/ 687526 h 3110686"/>
              <a:gd name="connsiteX1-47" fmla="*/ 2334092 w 3126572"/>
              <a:gd name="connsiteY1-48" fmla="*/ 702766 h 3110686"/>
              <a:gd name="connsiteX2-49" fmla="*/ 1968332 w 3126572"/>
              <a:gd name="connsiteY2-50" fmla="*/ 291286 h 3110686"/>
              <a:gd name="connsiteX3-51" fmla="*/ 1313012 w 3126572"/>
              <a:gd name="connsiteY3-52" fmla="*/ 230326 h 3110686"/>
              <a:gd name="connsiteX4-53" fmla="*/ 709508 w 3126572"/>
              <a:gd name="connsiteY4-54" fmla="*/ 16966 h 3110686"/>
              <a:gd name="connsiteX5-55" fmla="*/ 2372 w 3126572"/>
              <a:gd name="connsiteY5-56" fmla="*/ 123646 h 3110686"/>
              <a:gd name="connsiteX6-57" fmla="*/ 962492 w 3126572"/>
              <a:gd name="connsiteY6-58" fmla="*/ 992326 h 3110686"/>
              <a:gd name="connsiteX7-59" fmla="*/ 1099652 w 3126572"/>
              <a:gd name="connsiteY7-60" fmla="*/ 1845766 h 3110686"/>
              <a:gd name="connsiteX8-61" fmla="*/ 2014052 w 3126572"/>
              <a:gd name="connsiteY8-62" fmla="*/ 2455366 h 3110686"/>
              <a:gd name="connsiteX9-63" fmla="*/ 2516972 w 3126572"/>
              <a:gd name="connsiteY9-64" fmla="*/ 3110686 h 3110686"/>
              <a:gd name="connsiteX10-65" fmla="*/ 3126572 w 3126572"/>
              <a:gd name="connsiteY10-66" fmla="*/ 687526 h 3110686"/>
              <a:gd name="connsiteX0-67" fmla="*/ 3128486 w 3128486"/>
              <a:gd name="connsiteY0-68" fmla="*/ 684988 h 3108148"/>
              <a:gd name="connsiteX1-69" fmla="*/ 2336006 w 3128486"/>
              <a:gd name="connsiteY1-70" fmla="*/ 700228 h 3108148"/>
              <a:gd name="connsiteX2-71" fmla="*/ 1970246 w 3128486"/>
              <a:gd name="connsiteY2-72" fmla="*/ 288748 h 3108148"/>
              <a:gd name="connsiteX3-73" fmla="*/ 1314926 w 3128486"/>
              <a:gd name="connsiteY3-74" fmla="*/ 227788 h 3108148"/>
              <a:gd name="connsiteX4-75" fmla="*/ 711422 w 3128486"/>
              <a:gd name="connsiteY4-76" fmla="*/ 14428 h 3108148"/>
              <a:gd name="connsiteX5-77" fmla="*/ 4286 w 3128486"/>
              <a:gd name="connsiteY5-78" fmla="*/ 121108 h 3108148"/>
              <a:gd name="connsiteX6-79" fmla="*/ 1059656 w 3128486"/>
              <a:gd name="connsiteY6-80" fmla="*/ 932638 h 3108148"/>
              <a:gd name="connsiteX7-81" fmla="*/ 1101566 w 3128486"/>
              <a:gd name="connsiteY7-82" fmla="*/ 1843228 h 3108148"/>
              <a:gd name="connsiteX8-83" fmla="*/ 2015966 w 3128486"/>
              <a:gd name="connsiteY8-84" fmla="*/ 2452828 h 3108148"/>
              <a:gd name="connsiteX9-85" fmla="*/ 2518886 w 3128486"/>
              <a:gd name="connsiteY9-86" fmla="*/ 3108148 h 3108148"/>
              <a:gd name="connsiteX10-87" fmla="*/ 3128486 w 3128486"/>
              <a:gd name="connsiteY10-88" fmla="*/ 684988 h 3108148"/>
              <a:gd name="connsiteX0-89" fmla="*/ 3126918 w 3126918"/>
              <a:gd name="connsiteY0-90" fmla="*/ 693728 h 3116888"/>
              <a:gd name="connsiteX1-91" fmla="*/ 2334438 w 3126918"/>
              <a:gd name="connsiteY1-92" fmla="*/ 708968 h 3116888"/>
              <a:gd name="connsiteX2-93" fmla="*/ 1968678 w 3126918"/>
              <a:gd name="connsiteY2-94" fmla="*/ 297488 h 3116888"/>
              <a:gd name="connsiteX3-95" fmla="*/ 1313358 w 3126918"/>
              <a:gd name="connsiteY3-96" fmla="*/ 236528 h 3116888"/>
              <a:gd name="connsiteX4-97" fmla="*/ 709854 w 3126918"/>
              <a:gd name="connsiteY4-98" fmla="*/ 23168 h 3116888"/>
              <a:gd name="connsiteX5-99" fmla="*/ 2718 w 3126918"/>
              <a:gd name="connsiteY5-100" fmla="*/ 129848 h 3116888"/>
              <a:gd name="connsiteX6-101" fmla="*/ 981888 w 3126918"/>
              <a:gd name="connsiteY6-102" fmla="*/ 1122353 h 3116888"/>
              <a:gd name="connsiteX7-103" fmla="*/ 1099998 w 3126918"/>
              <a:gd name="connsiteY7-104" fmla="*/ 1851968 h 3116888"/>
              <a:gd name="connsiteX8-105" fmla="*/ 2014398 w 3126918"/>
              <a:gd name="connsiteY8-106" fmla="*/ 2461568 h 3116888"/>
              <a:gd name="connsiteX9-107" fmla="*/ 2517318 w 3126918"/>
              <a:gd name="connsiteY9-108" fmla="*/ 3116888 h 3116888"/>
              <a:gd name="connsiteX10-109" fmla="*/ 3126918 w 3126918"/>
              <a:gd name="connsiteY10-110" fmla="*/ 693728 h 3116888"/>
              <a:gd name="connsiteX0-111" fmla="*/ 3126918 w 3126918"/>
              <a:gd name="connsiteY0-112" fmla="*/ 693728 h 3116888"/>
              <a:gd name="connsiteX1-113" fmla="*/ 2334438 w 3126918"/>
              <a:gd name="connsiteY1-114" fmla="*/ 708968 h 3116888"/>
              <a:gd name="connsiteX2-115" fmla="*/ 1968678 w 3126918"/>
              <a:gd name="connsiteY2-116" fmla="*/ 297488 h 3116888"/>
              <a:gd name="connsiteX3-117" fmla="*/ 1313358 w 3126918"/>
              <a:gd name="connsiteY3-118" fmla="*/ 236528 h 3116888"/>
              <a:gd name="connsiteX4-119" fmla="*/ 709854 w 3126918"/>
              <a:gd name="connsiteY4-120" fmla="*/ 23168 h 3116888"/>
              <a:gd name="connsiteX5-121" fmla="*/ 2718 w 3126918"/>
              <a:gd name="connsiteY5-122" fmla="*/ 129848 h 3116888"/>
              <a:gd name="connsiteX6-123" fmla="*/ 981888 w 3126918"/>
              <a:gd name="connsiteY6-124" fmla="*/ 1122353 h 3116888"/>
              <a:gd name="connsiteX7-125" fmla="*/ 1099998 w 3126918"/>
              <a:gd name="connsiteY7-126" fmla="*/ 1851968 h 3116888"/>
              <a:gd name="connsiteX8-127" fmla="*/ 2014398 w 3126918"/>
              <a:gd name="connsiteY8-128" fmla="*/ 2461568 h 3116888"/>
              <a:gd name="connsiteX9-129" fmla="*/ 2517318 w 3126918"/>
              <a:gd name="connsiteY9-130" fmla="*/ 3116888 h 3116888"/>
              <a:gd name="connsiteX10-131" fmla="*/ 3126918 w 3126918"/>
              <a:gd name="connsiteY10-132" fmla="*/ 693728 h 31168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3126918" h="3116888">
                <a:moveTo>
                  <a:pt x="3126918" y="693728"/>
                </a:moveTo>
                <a:cubicBezTo>
                  <a:pt x="2827198" y="734368"/>
                  <a:pt x="2527478" y="775008"/>
                  <a:pt x="2334438" y="708968"/>
                </a:cubicBezTo>
                <a:cubicBezTo>
                  <a:pt x="2141398" y="642928"/>
                  <a:pt x="2138858" y="376228"/>
                  <a:pt x="1968678" y="297488"/>
                </a:cubicBezTo>
                <a:cubicBezTo>
                  <a:pt x="1798498" y="218748"/>
                  <a:pt x="1523162" y="282248"/>
                  <a:pt x="1313358" y="236528"/>
                </a:cubicBezTo>
                <a:cubicBezTo>
                  <a:pt x="1103554" y="190808"/>
                  <a:pt x="928294" y="40948"/>
                  <a:pt x="709854" y="23168"/>
                </a:cubicBezTo>
                <a:cubicBezTo>
                  <a:pt x="491414" y="5388"/>
                  <a:pt x="-42621" y="-53350"/>
                  <a:pt x="2718" y="129848"/>
                </a:cubicBezTo>
                <a:cubicBezTo>
                  <a:pt x="48057" y="313046"/>
                  <a:pt x="713283" y="606733"/>
                  <a:pt x="981888" y="1122353"/>
                </a:cubicBezTo>
                <a:cubicBezTo>
                  <a:pt x="1250493" y="1637973"/>
                  <a:pt x="927913" y="1628766"/>
                  <a:pt x="1099998" y="1851968"/>
                </a:cubicBezTo>
                <a:cubicBezTo>
                  <a:pt x="1272083" y="2075170"/>
                  <a:pt x="1778178" y="2250748"/>
                  <a:pt x="2014398" y="2461568"/>
                </a:cubicBezTo>
                <a:cubicBezTo>
                  <a:pt x="2250618" y="2672388"/>
                  <a:pt x="2433498" y="3048308"/>
                  <a:pt x="2517318" y="3116888"/>
                </a:cubicBezTo>
                <a:lnTo>
                  <a:pt x="3126918" y="693728"/>
                </a:lnTo>
                <a:close/>
              </a:path>
            </a:pathLst>
          </a:custGeom>
          <a:solidFill>
            <a:srgbClr val="C36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" name="任意多边形: 形状 9"/>
          <p:cNvSpPr/>
          <p:nvPr userDrawn="1"/>
        </p:nvSpPr>
        <p:spPr>
          <a:xfrm>
            <a:off x="-181451" y="4505405"/>
            <a:ext cx="1393031" cy="973295"/>
          </a:xfrm>
          <a:custGeom>
            <a:avLst/>
            <a:gdLst>
              <a:gd name="connsiteX0" fmla="*/ 0 w 1905000"/>
              <a:gd name="connsiteY0" fmla="*/ 103919 h 1220511"/>
              <a:gd name="connsiteX1" fmla="*/ 518160 w 1905000"/>
              <a:gd name="connsiteY1" fmla="*/ 12479 h 1220511"/>
              <a:gd name="connsiteX2" fmla="*/ 655320 w 1905000"/>
              <a:gd name="connsiteY2" fmla="*/ 347759 h 1220511"/>
              <a:gd name="connsiteX3" fmla="*/ 1005840 w 1905000"/>
              <a:gd name="connsiteY3" fmla="*/ 439199 h 1220511"/>
              <a:gd name="connsiteX4" fmla="*/ 1219200 w 1905000"/>
              <a:gd name="connsiteY4" fmla="*/ 698279 h 1220511"/>
              <a:gd name="connsiteX5" fmla="*/ 1569720 w 1905000"/>
              <a:gd name="connsiteY5" fmla="*/ 865919 h 1220511"/>
              <a:gd name="connsiteX6" fmla="*/ 1905000 w 1905000"/>
              <a:gd name="connsiteY6" fmla="*/ 1140239 h 1220511"/>
              <a:gd name="connsiteX7" fmla="*/ 121920 w 1905000"/>
              <a:gd name="connsiteY7" fmla="*/ 1155479 h 1220511"/>
              <a:gd name="connsiteX8" fmla="*/ 45720 w 1905000"/>
              <a:gd name="connsiteY8" fmla="*/ 27719 h 1220511"/>
              <a:gd name="connsiteX9" fmla="*/ 487680 w 1905000"/>
              <a:gd name="connsiteY9" fmla="*/ 42959 h 1220511"/>
              <a:gd name="connsiteX0-1" fmla="*/ 472440 w 1859280"/>
              <a:gd name="connsiteY0-2" fmla="*/ 0 h 1208032"/>
              <a:gd name="connsiteX1-3" fmla="*/ 609600 w 1859280"/>
              <a:gd name="connsiteY1-4" fmla="*/ 335280 h 1208032"/>
              <a:gd name="connsiteX2-5" fmla="*/ 960120 w 1859280"/>
              <a:gd name="connsiteY2-6" fmla="*/ 426720 h 1208032"/>
              <a:gd name="connsiteX3-7" fmla="*/ 1173480 w 1859280"/>
              <a:gd name="connsiteY3-8" fmla="*/ 685800 h 1208032"/>
              <a:gd name="connsiteX4-9" fmla="*/ 1524000 w 1859280"/>
              <a:gd name="connsiteY4-10" fmla="*/ 853440 h 1208032"/>
              <a:gd name="connsiteX5-11" fmla="*/ 1859280 w 1859280"/>
              <a:gd name="connsiteY5-12" fmla="*/ 1127760 h 1208032"/>
              <a:gd name="connsiteX6-13" fmla="*/ 76200 w 1859280"/>
              <a:gd name="connsiteY6-14" fmla="*/ 1143000 h 1208032"/>
              <a:gd name="connsiteX7-15" fmla="*/ 0 w 1859280"/>
              <a:gd name="connsiteY7-16" fmla="*/ 15240 h 1208032"/>
              <a:gd name="connsiteX8-17" fmla="*/ 441960 w 1859280"/>
              <a:gd name="connsiteY8-18" fmla="*/ 30480 h 1208032"/>
              <a:gd name="connsiteX0-19" fmla="*/ 472440 w 1859280"/>
              <a:gd name="connsiteY0-20" fmla="*/ 34290 h 1242322"/>
              <a:gd name="connsiteX1-21" fmla="*/ 609600 w 1859280"/>
              <a:gd name="connsiteY1-22" fmla="*/ 369570 h 1242322"/>
              <a:gd name="connsiteX2-23" fmla="*/ 960120 w 1859280"/>
              <a:gd name="connsiteY2-24" fmla="*/ 461010 h 1242322"/>
              <a:gd name="connsiteX3-25" fmla="*/ 1173480 w 1859280"/>
              <a:gd name="connsiteY3-26" fmla="*/ 720090 h 1242322"/>
              <a:gd name="connsiteX4-27" fmla="*/ 1524000 w 1859280"/>
              <a:gd name="connsiteY4-28" fmla="*/ 887730 h 1242322"/>
              <a:gd name="connsiteX5-29" fmla="*/ 1859280 w 1859280"/>
              <a:gd name="connsiteY5-30" fmla="*/ 1162050 h 1242322"/>
              <a:gd name="connsiteX6-31" fmla="*/ 76200 w 1859280"/>
              <a:gd name="connsiteY6-32" fmla="*/ 1177290 h 1242322"/>
              <a:gd name="connsiteX7-33" fmla="*/ 0 w 1859280"/>
              <a:gd name="connsiteY7-34" fmla="*/ 49530 h 1242322"/>
              <a:gd name="connsiteX8-35" fmla="*/ 217170 w 1859280"/>
              <a:gd name="connsiteY8-36" fmla="*/ 0 h 1242322"/>
              <a:gd name="connsiteX0-37" fmla="*/ 472440 w 1859280"/>
              <a:gd name="connsiteY0-38" fmla="*/ 62865 h 1270897"/>
              <a:gd name="connsiteX1-39" fmla="*/ 609600 w 1859280"/>
              <a:gd name="connsiteY1-40" fmla="*/ 398145 h 1270897"/>
              <a:gd name="connsiteX2-41" fmla="*/ 960120 w 1859280"/>
              <a:gd name="connsiteY2-42" fmla="*/ 489585 h 1270897"/>
              <a:gd name="connsiteX3-43" fmla="*/ 1173480 w 1859280"/>
              <a:gd name="connsiteY3-44" fmla="*/ 748665 h 1270897"/>
              <a:gd name="connsiteX4-45" fmla="*/ 1524000 w 1859280"/>
              <a:gd name="connsiteY4-46" fmla="*/ 916305 h 1270897"/>
              <a:gd name="connsiteX5-47" fmla="*/ 1859280 w 1859280"/>
              <a:gd name="connsiteY5-48" fmla="*/ 1190625 h 1270897"/>
              <a:gd name="connsiteX6-49" fmla="*/ 76200 w 1859280"/>
              <a:gd name="connsiteY6-50" fmla="*/ 1205865 h 1270897"/>
              <a:gd name="connsiteX7-51" fmla="*/ 0 w 1859280"/>
              <a:gd name="connsiteY7-52" fmla="*/ 78105 h 1270897"/>
              <a:gd name="connsiteX8-53" fmla="*/ 190500 w 1859280"/>
              <a:gd name="connsiteY8-54" fmla="*/ 0 h 1270897"/>
              <a:gd name="connsiteX0-55" fmla="*/ 472440 w 1859280"/>
              <a:gd name="connsiteY0-56" fmla="*/ 62865 h 1270897"/>
              <a:gd name="connsiteX1-57" fmla="*/ 609600 w 1859280"/>
              <a:gd name="connsiteY1-58" fmla="*/ 398145 h 1270897"/>
              <a:gd name="connsiteX2-59" fmla="*/ 960120 w 1859280"/>
              <a:gd name="connsiteY2-60" fmla="*/ 489585 h 1270897"/>
              <a:gd name="connsiteX3-61" fmla="*/ 1173480 w 1859280"/>
              <a:gd name="connsiteY3-62" fmla="*/ 748665 h 1270897"/>
              <a:gd name="connsiteX4-63" fmla="*/ 1524000 w 1859280"/>
              <a:gd name="connsiteY4-64" fmla="*/ 916305 h 1270897"/>
              <a:gd name="connsiteX5-65" fmla="*/ 1859280 w 1859280"/>
              <a:gd name="connsiteY5-66" fmla="*/ 1190625 h 1270897"/>
              <a:gd name="connsiteX6-67" fmla="*/ 76200 w 1859280"/>
              <a:gd name="connsiteY6-68" fmla="*/ 1205865 h 1270897"/>
              <a:gd name="connsiteX7-69" fmla="*/ 0 w 1859280"/>
              <a:gd name="connsiteY7-70" fmla="*/ 78105 h 1270897"/>
              <a:gd name="connsiteX8-71" fmla="*/ 190500 w 1859280"/>
              <a:gd name="connsiteY8-72" fmla="*/ 0 h 1270897"/>
              <a:gd name="connsiteX0-73" fmla="*/ 472440 w 1859280"/>
              <a:gd name="connsiteY0-74" fmla="*/ 81915 h 1289947"/>
              <a:gd name="connsiteX1-75" fmla="*/ 609600 w 1859280"/>
              <a:gd name="connsiteY1-76" fmla="*/ 417195 h 1289947"/>
              <a:gd name="connsiteX2-77" fmla="*/ 960120 w 1859280"/>
              <a:gd name="connsiteY2-78" fmla="*/ 508635 h 1289947"/>
              <a:gd name="connsiteX3-79" fmla="*/ 1173480 w 1859280"/>
              <a:gd name="connsiteY3-80" fmla="*/ 767715 h 1289947"/>
              <a:gd name="connsiteX4-81" fmla="*/ 1524000 w 1859280"/>
              <a:gd name="connsiteY4-82" fmla="*/ 935355 h 1289947"/>
              <a:gd name="connsiteX5-83" fmla="*/ 1859280 w 1859280"/>
              <a:gd name="connsiteY5-84" fmla="*/ 1209675 h 1289947"/>
              <a:gd name="connsiteX6-85" fmla="*/ 76200 w 1859280"/>
              <a:gd name="connsiteY6-86" fmla="*/ 1224915 h 1289947"/>
              <a:gd name="connsiteX7-87" fmla="*/ 0 w 1859280"/>
              <a:gd name="connsiteY7-88" fmla="*/ 97155 h 1289947"/>
              <a:gd name="connsiteX8-89" fmla="*/ 165735 w 1859280"/>
              <a:gd name="connsiteY8-90" fmla="*/ 0 h 1289947"/>
              <a:gd name="connsiteX0-91" fmla="*/ 472440 w 1859280"/>
              <a:gd name="connsiteY0-92" fmla="*/ 28575 h 1236607"/>
              <a:gd name="connsiteX1-93" fmla="*/ 609600 w 1859280"/>
              <a:gd name="connsiteY1-94" fmla="*/ 363855 h 1236607"/>
              <a:gd name="connsiteX2-95" fmla="*/ 960120 w 1859280"/>
              <a:gd name="connsiteY2-96" fmla="*/ 455295 h 1236607"/>
              <a:gd name="connsiteX3-97" fmla="*/ 1173480 w 1859280"/>
              <a:gd name="connsiteY3-98" fmla="*/ 714375 h 1236607"/>
              <a:gd name="connsiteX4-99" fmla="*/ 1524000 w 1859280"/>
              <a:gd name="connsiteY4-100" fmla="*/ 882015 h 1236607"/>
              <a:gd name="connsiteX5-101" fmla="*/ 1859280 w 1859280"/>
              <a:gd name="connsiteY5-102" fmla="*/ 1156335 h 1236607"/>
              <a:gd name="connsiteX6-103" fmla="*/ 76200 w 1859280"/>
              <a:gd name="connsiteY6-104" fmla="*/ 1171575 h 1236607"/>
              <a:gd name="connsiteX7-105" fmla="*/ 0 w 1859280"/>
              <a:gd name="connsiteY7-106" fmla="*/ 43815 h 1236607"/>
              <a:gd name="connsiteX8-107" fmla="*/ 144780 w 1859280"/>
              <a:gd name="connsiteY8-108" fmla="*/ 0 h 1236607"/>
              <a:gd name="connsiteX0-109" fmla="*/ 472440 w 1859280"/>
              <a:gd name="connsiteY0-110" fmla="*/ 28575 h 1236607"/>
              <a:gd name="connsiteX1-111" fmla="*/ 609600 w 1859280"/>
              <a:gd name="connsiteY1-112" fmla="*/ 363855 h 1236607"/>
              <a:gd name="connsiteX2-113" fmla="*/ 960120 w 1859280"/>
              <a:gd name="connsiteY2-114" fmla="*/ 455295 h 1236607"/>
              <a:gd name="connsiteX3-115" fmla="*/ 1173480 w 1859280"/>
              <a:gd name="connsiteY3-116" fmla="*/ 714375 h 1236607"/>
              <a:gd name="connsiteX4-117" fmla="*/ 1524000 w 1859280"/>
              <a:gd name="connsiteY4-118" fmla="*/ 882015 h 1236607"/>
              <a:gd name="connsiteX5-119" fmla="*/ 1859280 w 1859280"/>
              <a:gd name="connsiteY5-120" fmla="*/ 1156335 h 1236607"/>
              <a:gd name="connsiteX6-121" fmla="*/ 76200 w 1859280"/>
              <a:gd name="connsiteY6-122" fmla="*/ 1171575 h 1236607"/>
              <a:gd name="connsiteX7-123" fmla="*/ 0 w 1859280"/>
              <a:gd name="connsiteY7-124" fmla="*/ 43815 h 1236607"/>
              <a:gd name="connsiteX8-125" fmla="*/ 144780 w 1859280"/>
              <a:gd name="connsiteY8-126" fmla="*/ 0 h 1236607"/>
              <a:gd name="connsiteX0-127" fmla="*/ 472440 w 1859280"/>
              <a:gd name="connsiteY0-128" fmla="*/ 28575 h 1236607"/>
              <a:gd name="connsiteX1-129" fmla="*/ 609600 w 1859280"/>
              <a:gd name="connsiteY1-130" fmla="*/ 363855 h 1236607"/>
              <a:gd name="connsiteX2-131" fmla="*/ 960120 w 1859280"/>
              <a:gd name="connsiteY2-132" fmla="*/ 455295 h 1236607"/>
              <a:gd name="connsiteX3-133" fmla="*/ 1173480 w 1859280"/>
              <a:gd name="connsiteY3-134" fmla="*/ 714375 h 1236607"/>
              <a:gd name="connsiteX4-135" fmla="*/ 1524000 w 1859280"/>
              <a:gd name="connsiteY4-136" fmla="*/ 882015 h 1236607"/>
              <a:gd name="connsiteX5-137" fmla="*/ 1859280 w 1859280"/>
              <a:gd name="connsiteY5-138" fmla="*/ 1156335 h 1236607"/>
              <a:gd name="connsiteX6-139" fmla="*/ 76200 w 1859280"/>
              <a:gd name="connsiteY6-140" fmla="*/ 1171575 h 1236607"/>
              <a:gd name="connsiteX7-141" fmla="*/ 0 w 1859280"/>
              <a:gd name="connsiteY7-142" fmla="*/ 43815 h 1236607"/>
              <a:gd name="connsiteX8-143" fmla="*/ 144780 w 1859280"/>
              <a:gd name="connsiteY8-144" fmla="*/ 0 h 1236607"/>
              <a:gd name="connsiteX0-145" fmla="*/ 472440 w 1859280"/>
              <a:gd name="connsiteY0-146" fmla="*/ 28575 h 1236607"/>
              <a:gd name="connsiteX1-147" fmla="*/ 609600 w 1859280"/>
              <a:gd name="connsiteY1-148" fmla="*/ 363855 h 1236607"/>
              <a:gd name="connsiteX2-149" fmla="*/ 960120 w 1859280"/>
              <a:gd name="connsiteY2-150" fmla="*/ 455295 h 1236607"/>
              <a:gd name="connsiteX3-151" fmla="*/ 1173480 w 1859280"/>
              <a:gd name="connsiteY3-152" fmla="*/ 714375 h 1236607"/>
              <a:gd name="connsiteX4-153" fmla="*/ 1524000 w 1859280"/>
              <a:gd name="connsiteY4-154" fmla="*/ 882015 h 1236607"/>
              <a:gd name="connsiteX5-155" fmla="*/ 1859280 w 1859280"/>
              <a:gd name="connsiteY5-156" fmla="*/ 1156335 h 1236607"/>
              <a:gd name="connsiteX6-157" fmla="*/ 76200 w 1859280"/>
              <a:gd name="connsiteY6-158" fmla="*/ 1171575 h 1236607"/>
              <a:gd name="connsiteX7-159" fmla="*/ 0 w 1859280"/>
              <a:gd name="connsiteY7-160" fmla="*/ 43815 h 1236607"/>
              <a:gd name="connsiteX8-161" fmla="*/ 144780 w 1859280"/>
              <a:gd name="connsiteY8-162" fmla="*/ 0 h 1236607"/>
              <a:gd name="connsiteX0-163" fmla="*/ 472440 w 1859280"/>
              <a:gd name="connsiteY0-164" fmla="*/ 28575 h 1236607"/>
              <a:gd name="connsiteX1-165" fmla="*/ 609600 w 1859280"/>
              <a:gd name="connsiteY1-166" fmla="*/ 363855 h 1236607"/>
              <a:gd name="connsiteX2-167" fmla="*/ 960120 w 1859280"/>
              <a:gd name="connsiteY2-168" fmla="*/ 455295 h 1236607"/>
              <a:gd name="connsiteX3-169" fmla="*/ 1173480 w 1859280"/>
              <a:gd name="connsiteY3-170" fmla="*/ 714375 h 1236607"/>
              <a:gd name="connsiteX4-171" fmla="*/ 1524000 w 1859280"/>
              <a:gd name="connsiteY4-172" fmla="*/ 882015 h 1236607"/>
              <a:gd name="connsiteX5-173" fmla="*/ 1859280 w 1859280"/>
              <a:gd name="connsiteY5-174" fmla="*/ 1156335 h 1236607"/>
              <a:gd name="connsiteX6-175" fmla="*/ 76200 w 1859280"/>
              <a:gd name="connsiteY6-176" fmla="*/ 1171575 h 1236607"/>
              <a:gd name="connsiteX7-177" fmla="*/ 0 w 1859280"/>
              <a:gd name="connsiteY7-178" fmla="*/ 43815 h 1236607"/>
              <a:gd name="connsiteX8-179" fmla="*/ 144780 w 1859280"/>
              <a:gd name="connsiteY8-180" fmla="*/ 0 h 1236607"/>
              <a:gd name="connsiteX0-181" fmla="*/ 472440 w 1859280"/>
              <a:gd name="connsiteY0-182" fmla="*/ 28575 h 1236607"/>
              <a:gd name="connsiteX1-183" fmla="*/ 609600 w 1859280"/>
              <a:gd name="connsiteY1-184" fmla="*/ 363855 h 1236607"/>
              <a:gd name="connsiteX2-185" fmla="*/ 960120 w 1859280"/>
              <a:gd name="connsiteY2-186" fmla="*/ 455295 h 1236607"/>
              <a:gd name="connsiteX3-187" fmla="*/ 1173480 w 1859280"/>
              <a:gd name="connsiteY3-188" fmla="*/ 714375 h 1236607"/>
              <a:gd name="connsiteX4-189" fmla="*/ 1524000 w 1859280"/>
              <a:gd name="connsiteY4-190" fmla="*/ 882015 h 1236607"/>
              <a:gd name="connsiteX5-191" fmla="*/ 1859280 w 1859280"/>
              <a:gd name="connsiteY5-192" fmla="*/ 1156335 h 1236607"/>
              <a:gd name="connsiteX6-193" fmla="*/ 76200 w 1859280"/>
              <a:gd name="connsiteY6-194" fmla="*/ 1171575 h 1236607"/>
              <a:gd name="connsiteX7-195" fmla="*/ 0 w 1859280"/>
              <a:gd name="connsiteY7-196" fmla="*/ 43815 h 1236607"/>
              <a:gd name="connsiteX8-197" fmla="*/ 144780 w 1859280"/>
              <a:gd name="connsiteY8-198" fmla="*/ 0 h 1236607"/>
              <a:gd name="connsiteX0-199" fmla="*/ 472440 w 1859280"/>
              <a:gd name="connsiteY0-200" fmla="*/ 0 h 1208032"/>
              <a:gd name="connsiteX1-201" fmla="*/ 609600 w 1859280"/>
              <a:gd name="connsiteY1-202" fmla="*/ 335280 h 1208032"/>
              <a:gd name="connsiteX2-203" fmla="*/ 960120 w 1859280"/>
              <a:gd name="connsiteY2-204" fmla="*/ 426720 h 1208032"/>
              <a:gd name="connsiteX3-205" fmla="*/ 1173480 w 1859280"/>
              <a:gd name="connsiteY3-206" fmla="*/ 685800 h 1208032"/>
              <a:gd name="connsiteX4-207" fmla="*/ 1524000 w 1859280"/>
              <a:gd name="connsiteY4-208" fmla="*/ 853440 h 1208032"/>
              <a:gd name="connsiteX5-209" fmla="*/ 1859280 w 1859280"/>
              <a:gd name="connsiteY5-210" fmla="*/ 1127760 h 1208032"/>
              <a:gd name="connsiteX6-211" fmla="*/ 76200 w 1859280"/>
              <a:gd name="connsiteY6-212" fmla="*/ 1143000 h 1208032"/>
              <a:gd name="connsiteX7-213" fmla="*/ 0 w 1859280"/>
              <a:gd name="connsiteY7-214" fmla="*/ 15240 h 1208032"/>
              <a:gd name="connsiteX0-215" fmla="*/ 470535 w 1857375"/>
              <a:gd name="connsiteY0-216" fmla="*/ 89535 h 1297567"/>
              <a:gd name="connsiteX1-217" fmla="*/ 607695 w 1857375"/>
              <a:gd name="connsiteY1-218" fmla="*/ 424815 h 1297567"/>
              <a:gd name="connsiteX2-219" fmla="*/ 958215 w 1857375"/>
              <a:gd name="connsiteY2-220" fmla="*/ 516255 h 1297567"/>
              <a:gd name="connsiteX3-221" fmla="*/ 1171575 w 1857375"/>
              <a:gd name="connsiteY3-222" fmla="*/ 775335 h 1297567"/>
              <a:gd name="connsiteX4-223" fmla="*/ 1522095 w 1857375"/>
              <a:gd name="connsiteY4-224" fmla="*/ 942975 h 1297567"/>
              <a:gd name="connsiteX5-225" fmla="*/ 1857375 w 1857375"/>
              <a:gd name="connsiteY5-226" fmla="*/ 1217295 h 1297567"/>
              <a:gd name="connsiteX6-227" fmla="*/ 74295 w 1857375"/>
              <a:gd name="connsiteY6-228" fmla="*/ 1232535 h 1297567"/>
              <a:gd name="connsiteX7-229" fmla="*/ 0 w 1857375"/>
              <a:gd name="connsiteY7-230" fmla="*/ 0 h 1297567"/>
              <a:gd name="connsiteX0-231" fmla="*/ 470535 w 1857375"/>
              <a:gd name="connsiteY0-232" fmla="*/ 89535 h 1297567"/>
              <a:gd name="connsiteX1-233" fmla="*/ 607695 w 1857375"/>
              <a:gd name="connsiteY1-234" fmla="*/ 424815 h 1297567"/>
              <a:gd name="connsiteX2-235" fmla="*/ 958215 w 1857375"/>
              <a:gd name="connsiteY2-236" fmla="*/ 516255 h 1297567"/>
              <a:gd name="connsiteX3-237" fmla="*/ 1171575 w 1857375"/>
              <a:gd name="connsiteY3-238" fmla="*/ 775335 h 1297567"/>
              <a:gd name="connsiteX4-239" fmla="*/ 1522095 w 1857375"/>
              <a:gd name="connsiteY4-240" fmla="*/ 942975 h 1297567"/>
              <a:gd name="connsiteX5-241" fmla="*/ 1857375 w 1857375"/>
              <a:gd name="connsiteY5-242" fmla="*/ 1217295 h 1297567"/>
              <a:gd name="connsiteX6-243" fmla="*/ 74295 w 1857375"/>
              <a:gd name="connsiteY6-244" fmla="*/ 1232535 h 1297567"/>
              <a:gd name="connsiteX7-245" fmla="*/ 0 w 1857375"/>
              <a:gd name="connsiteY7-246" fmla="*/ 0 h 1297567"/>
              <a:gd name="connsiteX0-247" fmla="*/ 470535 w 1857375"/>
              <a:gd name="connsiteY0-248" fmla="*/ 89535 h 1297567"/>
              <a:gd name="connsiteX1-249" fmla="*/ 607695 w 1857375"/>
              <a:gd name="connsiteY1-250" fmla="*/ 424815 h 1297567"/>
              <a:gd name="connsiteX2-251" fmla="*/ 958215 w 1857375"/>
              <a:gd name="connsiteY2-252" fmla="*/ 516255 h 1297567"/>
              <a:gd name="connsiteX3-253" fmla="*/ 1171575 w 1857375"/>
              <a:gd name="connsiteY3-254" fmla="*/ 775335 h 1297567"/>
              <a:gd name="connsiteX4-255" fmla="*/ 1522095 w 1857375"/>
              <a:gd name="connsiteY4-256" fmla="*/ 942975 h 1297567"/>
              <a:gd name="connsiteX5-257" fmla="*/ 1857375 w 1857375"/>
              <a:gd name="connsiteY5-258" fmla="*/ 1217295 h 1297567"/>
              <a:gd name="connsiteX6-259" fmla="*/ 74295 w 1857375"/>
              <a:gd name="connsiteY6-260" fmla="*/ 1232535 h 1297567"/>
              <a:gd name="connsiteX7-261" fmla="*/ 0 w 1857375"/>
              <a:gd name="connsiteY7-262" fmla="*/ 0 h 1297567"/>
              <a:gd name="connsiteX0-263" fmla="*/ 470535 w 1857375"/>
              <a:gd name="connsiteY0-264" fmla="*/ 89535 h 1297567"/>
              <a:gd name="connsiteX1-265" fmla="*/ 607695 w 1857375"/>
              <a:gd name="connsiteY1-266" fmla="*/ 424815 h 1297567"/>
              <a:gd name="connsiteX2-267" fmla="*/ 958215 w 1857375"/>
              <a:gd name="connsiteY2-268" fmla="*/ 516255 h 1297567"/>
              <a:gd name="connsiteX3-269" fmla="*/ 1171575 w 1857375"/>
              <a:gd name="connsiteY3-270" fmla="*/ 775335 h 1297567"/>
              <a:gd name="connsiteX4-271" fmla="*/ 1522095 w 1857375"/>
              <a:gd name="connsiteY4-272" fmla="*/ 942975 h 1297567"/>
              <a:gd name="connsiteX5-273" fmla="*/ 1857375 w 1857375"/>
              <a:gd name="connsiteY5-274" fmla="*/ 1217295 h 1297567"/>
              <a:gd name="connsiteX6-275" fmla="*/ 74295 w 1857375"/>
              <a:gd name="connsiteY6-276" fmla="*/ 1232535 h 1297567"/>
              <a:gd name="connsiteX7-277" fmla="*/ 0 w 1857375"/>
              <a:gd name="connsiteY7-278" fmla="*/ 0 h 1297567"/>
              <a:gd name="connsiteX0-279" fmla="*/ 470535 w 1857375"/>
              <a:gd name="connsiteY0-280" fmla="*/ 89535 h 1297567"/>
              <a:gd name="connsiteX1-281" fmla="*/ 607695 w 1857375"/>
              <a:gd name="connsiteY1-282" fmla="*/ 424815 h 1297567"/>
              <a:gd name="connsiteX2-283" fmla="*/ 958215 w 1857375"/>
              <a:gd name="connsiteY2-284" fmla="*/ 516255 h 1297567"/>
              <a:gd name="connsiteX3-285" fmla="*/ 1171575 w 1857375"/>
              <a:gd name="connsiteY3-286" fmla="*/ 775335 h 1297567"/>
              <a:gd name="connsiteX4-287" fmla="*/ 1522095 w 1857375"/>
              <a:gd name="connsiteY4-288" fmla="*/ 942975 h 1297567"/>
              <a:gd name="connsiteX5-289" fmla="*/ 1857375 w 1857375"/>
              <a:gd name="connsiteY5-290" fmla="*/ 1217295 h 1297567"/>
              <a:gd name="connsiteX6-291" fmla="*/ 74295 w 1857375"/>
              <a:gd name="connsiteY6-292" fmla="*/ 1232535 h 1297567"/>
              <a:gd name="connsiteX7-293" fmla="*/ 0 w 1857375"/>
              <a:gd name="connsiteY7-294" fmla="*/ 0 h 1297567"/>
              <a:gd name="connsiteX0-295" fmla="*/ 470535 w 1857375"/>
              <a:gd name="connsiteY0-296" fmla="*/ 89535 h 1297567"/>
              <a:gd name="connsiteX1-297" fmla="*/ 607695 w 1857375"/>
              <a:gd name="connsiteY1-298" fmla="*/ 424815 h 1297567"/>
              <a:gd name="connsiteX2-299" fmla="*/ 958215 w 1857375"/>
              <a:gd name="connsiteY2-300" fmla="*/ 516255 h 1297567"/>
              <a:gd name="connsiteX3-301" fmla="*/ 1171575 w 1857375"/>
              <a:gd name="connsiteY3-302" fmla="*/ 775335 h 1297567"/>
              <a:gd name="connsiteX4-303" fmla="*/ 1522095 w 1857375"/>
              <a:gd name="connsiteY4-304" fmla="*/ 942975 h 1297567"/>
              <a:gd name="connsiteX5-305" fmla="*/ 1857375 w 1857375"/>
              <a:gd name="connsiteY5-306" fmla="*/ 1217295 h 1297567"/>
              <a:gd name="connsiteX6-307" fmla="*/ 74295 w 1857375"/>
              <a:gd name="connsiteY6-308" fmla="*/ 1232535 h 1297567"/>
              <a:gd name="connsiteX7-309" fmla="*/ 0 w 1857375"/>
              <a:gd name="connsiteY7-310" fmla="*/ 0 h 1297567"/>
              <a:gd name="connsiteX0-311" fmla="*/ 470535 w 1857375"/>
              <a:gd name="connsiteY0-312" fmla="*/ 89535 h 1297567"/>
              <a:gd name="connsiteX1-313" fmla="*/ 607695 w 1857375"/>
              <a:gd name="connsiteY1-314" fmla="*/ 424815 h 1297567"/>
              <a:gd name="connsiteX2-315" fmla="*/ 958215 w 1857375"/>
              <a:gd name="connsiteY2-316" fmla="*/ 516255 h 1297567"/>
              <a:gd name="connsiteX3-317" fmla="*/ 1171575 w 1857375"/>
              <a:gd name="connsiteY3-318" fmla="*/ 775335 h 1297567"/>
              <a:gd name="connsiteX4-319" fmla="*/ 1522095 w 1857375"/>
              <a:gd name="connsiteY4-320" fmla="*/ 942975 h 1297567"/>
              <a:gd name="connsiteX5-321" fmla="*/ 1857375 w 1857375"/>
              <a:gd name="connsiteY5-322" fmla="*/ 1217295 h 1297567"/>
              <a:gd name="connsiteX6-323" fmla="*/ 74295 w 1857375"/>
              <a:gd name="connsiteY6-324" fmla="*/ 1232535 h 1297567"/>
              <a:gd name="connsiteX7-325" fmla="*/ 0 w 1857375"/>
              <a:gd name="connsiteY7-326" fmla="*/ 0 h 1297567"/>
              <a:gd name="connsiteX0-327" fmla="*/ 470535 w 1857375"/>
              <a:gd name="connsiteY0-328" fmla="*/ 89535 h 1297567"/>
              <a:gd name="connsiteX1-329" fmla="*/ 607695 w 1857375"/>
              <a:gd name="connsiteY1-330" fmla="*/ 424815 h 1297567"/>
              <a:gd name="connsiteX2-331" fmla="*/ 958215 w 1857375"/>
              <a:gd name="connsiteY2-332" fmla="*/ 516255 h 1297567"/>
              <a:gd name="connsiteX3-333" fmla="*/ 1171575 w 1857375"/>
              <a:gd name="connsiteY3-334" fmla="*/ 775335 h 1297567"/>
              <a:gd name="connsiteX4-335" fmla="*/ 1522095 w 1857375"/>
              <a:gd name="connsiteY4-336" fmla="*/ 942975 h 1297567"/>
              <a:gd name="connsiteX5-337" fmla="*/ 1857375 w 1857375"/>
              <a:gd name="connsiteY5-338" fmla="*/ 1217295 h 1297567"/>
              <a:gd name="connsiteX6-339" fmla="*/ 74295 w 1857375"/>
              <a:gd name="connsiteY6-340" fmla="*/ 1232535 h 1297567"/>
              <a:gd name="connsiteX7-341" fmla="*/ 0 w 1857375"/>
              <a:gd name="connsiteY7-342" fmla="*/ 0 h 1297567"/>
              <a:gd name="connsiteX0-343" fmla="*/ 470535 w 1857375"/>
              <a:gd name="connsiteY0-344" fmla="*/ 89535 h 1297567"/>
              <a:gd name="connsiteX1-345" fmla="*/ 607695 w 1857375"/>
              <a:gd name="connsiteY1-346" fmla="*/ 424815 h 1297567"/>
              <a:gd name="connsiteX2-347" fmla="*/ 958215 w 1857375"/>
              <a:gd name="connsiteY2-348" fmla="*/ 516255 h 1297567"/>
              <a:gd name="connsiteX3-349" fmla="*/ 1171575 w 1857375"/>
              <a:gd name="connsiteY3-350" fmla="*/ 775335 h 1297567"/>
              <a:gd name="connsiteX4-351" fmla="*/ 1522095 w 1857375"/>
              <a:gd name="connsiteY4-352" fmla="*/ 942975 h 1297567"/>
              <a:gd name="connsiteX5-353" fmla="*/ 1857375 w 1857375"/>
              <a:gd name="connsiteY5-354" fmla="*/ 1217295 h 1297567"/>
              <a:gd name="connsiteX6-355" fmla="*/ 74295 w 1857375"/>
              <a:gd name="connsiteY6-356" fmla="*/ 1232535 h 1297567"/>
              <a:gd name="connsiteX7-357" fmla="*/ 0 w 1857375"/>
              <a:gd name="connsiteY7-358" fmla="*/ 0 h 129756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857375" h="1297567">
                <a:moveTo>
                  <a:pt x="470535" y="89535"/>
                </a:moveTo>
                <a:cubicBezTo>
                  <a:pt x="600710" y="139700"/>
                  <a:pt x="526415" y="353695"/>
                  <a:pt x="607695" y="424815"/>
                </a:cubicBezTo>
                <a:cubicBezTo>
                  <a:pt x="688975" y="495935"/>
                  <a:pt x="864235" y="457835"/>
                  <a:pt x="958215" y="516255"/>
                </a:cubicBezTo>
                <a:cubicBezTo>
                  <a:pt x="1052195" y="574675"/>
                  <a:pt x="1077595" y="704215"/>
                  <a:pt x="1171575" y="775335"/>
                </a:cubicBezTo>
                <a:cubicBezTo>
                  <a:pt x="1265555" y="846455"/>
                  <a:pt x="1407795" y="869315"/>
                  <a:pt x="1522095" y="942975"/>
                </a:cubicBezTo>
                <a:cubicBezTo>
                  <a:pt x="1636395" y="1016635"/>
                  <a:pt x="1746885" y="1116965"/>
                  <a:pt x="1857375" y="1217295"/>
                </a:cubicBezTo>
                <a:cubicBezTo>
                  <a:pt x="1263015" y="1222375"/>
                  <a:pt x="389255" y="1384935"/>
                  <a:pt x="74295" y="1232535"/>
                </a:cubicBezTo>
                <a:lnTo>
                  <a:pt x="0" y="0"/>
                </a:lnTo>
              </a:path>
            </a:pathLst>
          </a:custGeom>
          <a:solidFill>
            <a:srgbClr val="AD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1" name="任意多边形: 形状 10"/>
          <p:cNvSpPr/>
          <p:nvPr userDrawn="1"/>
        </p:nvSpPr>
        <p:spPr>
          <a:xfrm>
            <a:off x="1128532" y="4504830"/>
            <a:ext cx="3619982" cy="757599"/>
          </a:xfrm>
          <a:custGeom>
            <a:avLst/>
            <a:gdLst>
              <a:gd name="connsiteX0" fmla="*/ 0 w 4826643"/>
              <a:gd name="connsiteY0" fmla="*/ 975283 h 1010007"/>
              <a:gd name="connsiteX1" fmla="*/ 405114 w 4826643"/>
              <a:gd name="connsiteY1" fmla="*/ 882686 h 1010007"/>
              <a:gd name="connsiteX2" fmla="*/ 856526 w 4826643"/>
              <a:gd name="connsiteY2" fmla="*/ 489147 h 1010007"/>
              <a:gd name="connsiteX3" fmla="*/ 1747777 w 4826643"/>
              <a:gd name="connsiteY3" fmla="*/ 570169 h 1010007"/>
              <a:gd name="connsiteX4" fmla="*/ 2766349 w 4826643"/>
              <a:gd name="connsiteY4" fmla="*/ 3010 h 1010007"/>
              <a:gd name="connsiteX5" fmla="*/ 3298784 w 4826643"/>
              <a:gd name="connsiteY5" fmla="*/ 350250 h 1010007"/>
              <a:gd name="connsiteX6" fmla="*/ 4224759 w 4826643"/>
              <a:gd name="connsiteY6" fmla="*/ 454423 h 1010007"/>
              <a:gd name="connsiteX7" fmla="*/ 4826643 w 4826643"/>
              <a:gd name="connsiteY7" fmla="*/ 1010007 h 1010007"/>
              <a:gd name="connsiteX8" fmla="*/ 0 w 4826643"/>
              <a:gd name="connsiteY8" fmla="*/ 975283 h 101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6643" h="1010007">
                <a:moveTo>
                  <a:pt x="0" y="975283"/>
                </a:moveTo>
                <a:cubicBezTo>
                  <a:pt x="131180" y="969496"/>
                  <a:pt x="262360" y="963709"/>
                  <a:pt x="405114" y="882686"/>
                </a:cubicBezTo>
                <a:cubicBezTo>
                  <a:pt x="547868" y="801663"/>
                  <a:pt x="632749" y="541233"/>
                  <a:pt x="856526" y="489147"/>
                </a:cubicBezTo>
                <a:cubicBezTo>
                  <a:pt x="1080303" y="437061"/>
                  <a:pt x="1429473" y="651192"/>
                  <a:pt x="1747777" y="570169"/>
                </a:cubicBezTo>
                <a:cubicBezTo>
                  <a:pt x="2066081" y="489146"/>
                  <a:pt x="2507848" y="39663"/>
                  <a:pt x="2766349" y="3010"/>
                </a:cubicBezTo>
                <a:cubicBezTo>
                  <a:pt x="3024850" y="-33643"/>
                  <a:pt x="3055716" y="275015"/>
                  <a:pt x="3298784" y="350250"/>
                </a:cubicBezTo>
                <a:cubicBezTo>
                  <a:pt x="3541852" y="425485"/>
                  <a:pt x="3970116" y="344464"/>
                  <a:pt x="4224759" y="454423"/>
                </a:cubicBezTo>
                <a:cubicBezTo>
                  <a:pt x="4479402" y="564382"/>
                  <a:pt x="4653022" y="787194"/>
                  <a:pt x="4826643" y="1010007"/>
                </a:cubicBezTo>
                <a:lnTo>
                  <a:pt x="0" y="975283"/>
                </a:lnTo>
                <a:close/>
              </a:path>
            </a:pathLst>
          </a:custGeom>
          <a:solidFill>
            <a:srgbClr val="AD3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pPr algn="l" rtl="0"/>
            <a:fld id="{D997B5FA-0921-464F-AAE1-844C04324D75}" type="datetimeFigureOut">
              <a:rPr lang="zh-CN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algn="l" rtl="0"/>
              <a:t>2020-09-28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/>
          <a:lstStyle/>
          <a:p>
            <a:pPr algn="ctr" rtl="0"/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pPr algn="r" rtl="0"/>
            <a:fld id="{565CE74E-AB26-4998-AD42-012C4C1AD076}" type="slidenum">
              <a:rPr lang="zh-CN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algn="r" rtl="0"/>
              <a:t>‹#›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Marcador de posición de imagen"/>
          <p:cNvSpPr>
            <a:spLocks noGrp="1"/>
          </p:cNvSpPr>
          <p:nvPr>
            <p:ph type="pic" sz="quarter" idx="13" hasCustomPrompt="1"/>
          </p:nvPr>
        </p:nvSpPr>
        <p:spPr>
          <a:xfrm>
            <a:off x="2377178" y="2049981"/>
            <a:ext cx="1318691" cy="156218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zh-CN" altLang="en-US" dirty="0"/>
              <a:t>点击插入图片</a:t>
            </a:r>
            <a:endParaRPr lang="es-SV" dirty="0"/>
          </a:p>
        </p:txBody>
      </p:sp>
      <p:sp>
        <p:nvSpPr>
          <p:cNvPr id="8" name="2 Marcador de posición de imagen"/>
          <p:cNvSpPr>
            <a:spLocks noGrp="1"/>
          </p:cNvSpPr>
          <p:nvPr>
            <p:ph type="pic" sz="quarter" idx="15" hasCustomPrompt="1"/>
          </p:nvPr>
        </p:nvSpPr>
        <p:spPr>
          <a:xfrm>
            <a:off x="1545128" y="2831074"/>
            <a:ext cx="1491395" cy="162026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zh-CN" altLang="en-US" dirty="0"/>
              <a:t>点击插入图片</a:t>
            </a:r>
            <a:endParaRPr lang="es-SV" dirty="0"/>
          </a:p>
        </p:txBody>
      </p:sp>
      <p:sp>
        <p:nvSpPr>
          <p:cNvPr id="7" name="2 Marcador de posición de imagen"/>
          <p:cNvSpPr>
            <a:spLocks noGrp="1"/>
          </p:cNvSpPr>
          <p:nvPr>
            <p:ph type="pic" sz="quarter" idx="14" hasCustomPrompt="1"/>
          </p:nvPr>
        </p:nvSpPr>
        <p:spPr>
          <a:xfrm>
            <a:off x="1204380" y="1364833"/>
            <a:ext cx="1391343" cy="151863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zh-CN" altLang="en-US" dirty="0"/>
              <a:t>点击插入图片</a:t>
            </a:r>
            <a:endParaRPr lang="es-SV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7" grpId="0" bldLvl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B9C4DF54-C0CD-4951-97D7-ABCD0F21C213}" type="datetimeFigureOut">
              <a:rPr lang="zh-CN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algn="l" rtl="0"/>
              <a:t>2020-09-28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0CB201C6-914F-4451-A145-3163ACB9BAD3}" type="slidenum">
              <a:rPr lang="zh-CN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algn="r" rtl="0"/>
              <a:t>‹#›</a:t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9C4DF54-C0CD-4951-97D7-ABCD0F21C213}" type="datetimeFigureOut">
              <a:rPr lang="zh-CN" alt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rtl="0"/>
              <a:t>2020-09-28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CB201C6-914F-4451-A145-3163ACB9BAD3}" type="slidenum">
              <a:rPr lang="zh-CN" alt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rtl="0"/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74" r:id="rId3"/>
    <p:sldLayoutId id="2147483678" r:id="rId4"/>
    <p:sldLayoutId id="2147483661" r:id="rId5"/>
    <p:sldLayoutId id="2147483663" r:id="rId6"/>
    <p:sldLayoutId id="2147483669" r:id="rId7"/>
    <p:sldLayoutId id="2147483683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9C4DF54-C0CD-4951-97D7-ABCD0F21C213}" type="datetimeFigureOut">
              <a:rPr lang="zh-CN" alt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rtl="0"/>
              <a:t>2020-09-28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CB201C6-914F-4451-A145-3163ACB9BAD3}" type="slidenum">
              <a:rPr lang="zh-CN" alt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rtl="0"/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ohu.com/a/347224688_369578" TargetMode="External"/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dy.163.com/v2/article/detail/E29QV9TF0521B16K.html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25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video" Target="file:///F:\&#35270;&#23548;&#35838;&#65306;8\&#22914;&#26524;&#22269;&#23453;&#20250;&#35828;&#35805;%20&#31532;&#19977;&#23395;.Mp4" TargetMode="Externa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7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38.jpeg"/><Relationship Id="rId10" Type="http://schemas.openxmlformats.org/officeDocument/2006/relationships/image" Target="../media/image22.png"/><Relationship Id="rId4" Type="http://schemas.openxmlformats.org/officeDocument/2006/relationships/hyperlink" Target="http://www.nipic.com/show/20274602.html" TargetMode="External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4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65" y="0"/>
            <a:ext cx="914846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6"/>
          <p:cNvSpPr>
            <a:spLocks noChangeArrowheads="1"/>
          </p:cNvSpPr>
          <p:nvPr/>
        </p:nvSpPr>
        <p:spPr bwMode="black">
          <a:xfrm>
            <a:off x="1428728" y="2285998"/>
            <a:ext cx="6715172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dirty="0" smtClean="0">
                <a:ln>
                  <a:solidFill>
                    <a:schemeClr val="bg1"/>
                  </a:solidFill>
                </a:ln>
                <a:latin typeface="方正超粗黑简体" pitchFamily="65" charset="-122"/>
                <a:ea typeface="方正超粗黑简体" pitchFamily="65" charset="-122"/>
                <a:cs typeface="方正清刻本悦宋简体" panose="02000000000000000000" charset="-122"/>
              </a:rPr>
              <a:t>三国    隋唐的</a:t>
            </a:r>
            <a:r>
              <a:rPr lang="zh-CN" altLang="en-US" sz="5400" dirty="0" smtClean="0">
                <a:ln>
                  <a:solidFill>
                    <a:schemeClr val="bg1"/>
                  </a:solidFill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超粗黑简体" pitchFamily="65" charset="-122"/>
                <a:ea typeface="方正超粗黑简体" pitchFamily="65" charset="-122"/>
                <a:cs typeface="方正清刻本悦宋简体" panose="02000000000000000000" charset="-122"/>
              </a:rPr>
              <a:t>文化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black">
          <a:xfrm>
            <a:off x="214283" y="814318"/>
            <a:ext cx="10812145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 smtClean="0">
                <a:latin typeface="黑体" pitchFamily="49" charset="-122"/>
                <a:ea typeface="黑体" pitchFamily="49" charset="-122"/>
                <a:cs typeface="方正清刻本悦宋简体" panose="02000000000000000000" charset="-122"/>
              </a:rPr>
              <a:t>第二单元  三国两晋南北朝的民族交融与隋唐统一多民族封建国家的发展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28" y="2071684"/>
            <a:ext cx="778918" cy="94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椭圆 9"/>
          <p:cNvSpPr/>
          <p:nvPr/>
        </p:nvSpPr>
        <p:spPr>
          <a:xfrm rot="672319">
            <a:off x="3482622" y="2411067"/>
            <a:ext cx="612000" cy="612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38100" cmpd="thinThick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solidFill>
                  <a:schemeClr val="tx1"/>
                </a:solidFill>
                <a:latin typeface="方正剪纸简体" pitchFamily="65" charset="-122"/>
                <a:ea typeface="方正剪纸简体" pitchFamily="65" charset="-122"/>
              </a:rPr>
              <a:t>至</a:t>
            </a:r>
            <a:endParaRPr lang="zh-CN" altLang="en-US" sz="4000" b="1" dirty="0">
              <a:solidFill>
                <a:schemeClr val="tx1"/>
              </a:solidFill>
              <a:latin typeface="方正剪纸简体" pitchFamily="65" charset="-122"/>
              <a:ea typeface="方正剪纸简体" pitchFamily="65" charset="-122"/>
            </a:endParaRPr>
          </a:p>
        </p:txBody>
      </p:sp>
      <p:pic>
        <p:nvPicPr>
          <p:cNvPr id="11" name="Picture 3" descr="C:\Users\Administrator\Desktop\所需图片\330388001592635641_副本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7F4"/>
              </a:clrFrom>
              <a:clrTo>
                <a:srgbClr val="F5F7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58214" y="4355468"/>
            <a:ext cx="785786" cy="7880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5518138" y="-159488"/>
            <a:ext cx="27326224" cy="5302988"/>
            <a:chOff x="-9275505" y="-159488"/>
            <a:chExt cx="27326224" cy="530298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9247" y="-159488"/>
              <a:ext cx="8888139" cy="5302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9275505" y="-105720"/>
              <a:ext cx="9336504" cy="5249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902254" y="-31899"/>
              <a:ext cx="9148465" cy="514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6" name="组合 15"/>
          <p:cNvGrpSpPr/>
          <p:nvPr/>
        </p:nvGrpSpPr>
        <p:grpSpPr>
          <a:xfrm>
            <a:off x="9168676" y="0"/>
            <a:ext cx="14617617" cy="5143501"/>
            <a:chOff x="0" y="0"/>
            <a:chExt cx="14617617" cy="5143501"/>
          </a:xfrm>
        </p:grpSpPr>
        <p:pic>
          <p:nvPicPr>
            <p:cNvPr id="17" name="Picture 8" descr="http://spider.nosdn.127.net/f303e9be092260eb147cb1e3d75cc0cc.jpeg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35189" y="0"/>
              <a:ext cx="7682428" cy="5143500"/>
            </a:xfrm>
            <a:prstGeom prst="rect">
              <a:avLst/>
            </a:prstGeom>
            <a:noFill/>
          </p:spPr>
        </p:pic>
        <p:pic>
          <p:nvPicPr>
            <p:cNvPr id="18" name="Picture 6" descr="http://5b0988e595225.cdn.sohucs.com/images/20191015/c1cc3bba9b4944888e6a13cf82c8093e.jpe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1"/>
              <a:ext cx="6958940" cy="5143500"/>
            </a:xfrm>
            <a:prstGeom prst="rect">
              <a:avLst/>
            </a:prstGeom>
            <a:noFill/>
          </p:spPr>
        </p:pic>
      </p:grpSp>
      <p:grpSp>
        <p:nvGrpSpPr>
          <p:cNvPr id="5" name="组合 4"/>
          <p:cNvGrpSpPr/>
          <p:nvPr/>
        </p:nvGrpSpPr>
        <p:grpSpPr>
          <a:xfrm>
            <a:off x="394672" y="4463490"/>
            <a:ext cx="5506659" cy="802473"/>
            <a:chOff x="3435461" y="2911141"/>
            <a:chExt cx="5506659" cy="802473"/>
          </a:xfrm>
        </p:grpSpPr>
        <p:grpSp>
          <p:nvGrpSpPr>
            <p:cNvPr id="6" name="组合 19"/>
            <p:cNvGrpSpPr/>
            <p:nvPr/>
          </p:nvGrpSpPr>
          <p:grpSpPr>
            <a:xfrm>
              <a:off x="6602681" y="3088310"/>
              <a:ext cx="2339439" cy="625304"/>
              <a:chOff x="68507" y="309370"/>
              <a:chExt cx="3408423" cy="559435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 rotWithShape="1">
              <a:blip r:embed="rId10" cstate="screen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lum contrast="40000"/>
              </a:blip>
              <a:srcRect/>
              <a:stretch>
                <a:fillRect/>
              </a:stretch>
            </p:blipFill>
            <p:spPr>
              <a:xfrm flipH="1">
                <a:off x="68507" y="309370"/>
                <a:ext cx="1324047" cy="559435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11" cstate="screen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lum contrast="40000"/>
              </a:blip>
              <a:srcRect/>
              <a:stretch>
                <a:fillRect/>
              </a:stretch>
            </p:blipFill>
            <p:spPr>
              <a:xfrm flipH="1">
                <a:off x="2270759" y="309370"/>
                <a:ext cx="1206171" cy="559435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 rotWithShape="1">
              <a:blip r:embed="rId12" cstate="screen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lum contrast="40000"/>
              </a:blip>
              <a:srcRect/>
              <a:stretch>
                <a:fillRect/>
              </a:stretch>
            </p:blipFill>
            <p:spPr>
              <a:xfrm flipH="1">
                <a:off x="1392553" y="309370"/>
                <a:ext cx="878206" cy="559435"/>
              </a:xfrm>
              <a:prstGeom prst="rect">
                <a:avLst/>
              </a:prstGeom>
            </p:spPr>
          </p:pic>
        </p:grpSp>
        <p:sp>
          <p:nvSpPr>
            <p:cNvPr id="7" name="文本框 29"/>
            <p:cNvSpPr txBox="1"/>
            <p:nvPr/>
          </p:nvSpPr>
          <p:spPr>
            <a:xfrm>
              <a:off x="3435461" y="2911141"/>
              <a:ext cx="4841710" cy="561692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寻找感情宣泄的出口：</a:t>
              </a:r>
              <a:r>
                <a:rPr lang="zh-CN" altLang="en-US" sz="3200" b="1" dirty="0" smtClean="0">
                  <a:ln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江西拙楷" panose="02010600040101010101" charset="-122"/>
                  <a:ea typeface="江西拙楷" panose="02010600040101010101" charset="-122"/>
                  <a:cs typeface="宋体" panose="02010600030101010101" pitchFamily="2" charset="-122"/>
                  <a:sym typeface="+mn-ea"/>
                </a:rPr>
                <a:t>文学艺术</a:t>
              </a:r>
            </a:p>
          </p:txBody>
        </p:sp>
      </p:grp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.01079 L 2.77362 -0.00309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7" y="-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2.77778E-7 -0.00216 L -1.57569 0.00494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8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" descr="C:\Users\Lenovo\Desktop\微信图片_20200920080040_副本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1506" b="56174"/>
          <a:stretch>
            <a:fillRect/>
          </a:stretch>
        </p:blipFill>
        <p:spPr bwMode="auto">
          <a:xfrm rot="5400000">
            <a:off x="7107722" y="3107222"/>
            <a:ext cx="1847603" cy="2224953"/>
          </a:xfrm>
          <a:prstGeom prst="rect">
            <a:avLst/>
          </a:prstGeom>
          <a:noFill/>
        </p:spPr>
      </p:pic>
      <p:pic>
        <p:nvPicPr>
          <p:cNvPr id="18" name="Picture 1" descr="C:\Users\Lenovo\Desktop\微信图片_20200920080037_副本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 contrast="20000"/>
          </a:blip>
          <a:srcRect t="16485" b="20367"/>
          <a:stretch>
            <a:fillRect/>
          </a:stretch>
        </p:blipFill>
        <p:spPr bwMode="auto">
          <a:xfrm>
            <a:off x="0" y="350874"/>
            <a:ext cx="2577740" cy="2169042"/>
          </a:xfrm>
          <a:prstGeom prst="rect">
            <a:avLst/>
          </a:prstGeom>
          <a:noFill/>
        </p:spPr>
      </p:pic>
      <p:graphicFrame>
        <p:nvGraphicFramePr>
          <p:cNvPr id="17" name="表格 16"/>
          <p:cNvGraphicFramePr>
            <a:graphicFrameLocks noGrp="1"/>
          </p:cNvGraphicFramePr>
          <p:nvPr/>
        </p:nvGraphicFramePr>
        <p:xfrm>
          <a:off x="435935" y="252657"/>
          <a:ext cx="8187071" cy="465620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935667"/>
                <a:gridCol w="3625702"/>
                <a:gridCol w="3625702"/>
              </a:tblGrid>
              <a:tr h="5724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kern="1200" dirty="0" smtClean="0">
                          <a:solidFill>
                            <a:srgbClr val="C00000"/>
                          </a:solidFill>
                          <a:latin typeface="江西拙楷" charset="-122"/>
                          <a:ea typeface="江西拙楷" charset="-122"/>
                          <a:cs typeface="+mn-cs"/>
                        </a:rPr>
                        <a:t>项目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kern="1200" dirty="0" smtClean="0">
                          <a:solidFill>
                            <a:srgbClr val="C00000"/>
                          </a:solidFill>
                          <a:latin typeface="江西拙楷" charset="-122"/>
                          <a:ea typeface="江西拙楷" charset="-122"/>
                          <a:cs typeface="+mn-cs"/>
                        </a:rPr>
                        <a:t>名家名作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kern="1200" dirty="0" smtClean="0">
                          <a:solidFill>
                            <a:srgbClr val="C00000"/>
                          </a:solidFill>
                          <a:latin typeface="江西拙楷" charset="-122"/>
                          <a:ea typeface="江西拙楷" charset="-122"/>
                          <a:cs typeface="+mn-cs"/>
                        </a:rPr>
                        <a:t>特点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77810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solidFill>
                            <a:srgbClr val="C00000"/>
                          </a:solidFill>
                          <a:latin typeface="江西拙楷" charset="-122"/>
                          <a:ea typeface="江西拙楷" charset="-122"/>
                        </a:rPr>
                        <a:t>书法</a:t>
                      </a:r>
                      <a:endParaRPr lang="zh-CN" altLang="en-US" sz="2400" dirty="0">
                        <a:solidFill>
                          <a:srgbClr val="C00000"/>
                        </a:solidFill>
                        <a:latin typeface="江西拙楷" charset="-122"/>
                        <a:ea typeface="江西拙楷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000" dirty="0" smtClean="0">
                          <a:latin typeface="江西拙楷" charset="-122"/>
                          <a:ea typeface="江西拙楷" charset="-122"/>
                        </a:rPr>
                        <a:t>东晋“书圣”王羲之</a:t>
                      </a:r>
                      <a:r>
                        <a:rPr lang="en-US" altLang="zh-CN" sz="2000" dirty="0" smtClean="0">
                          <a:latin typeface="江西拙楷" charset="-122"/>
                          <a:ea typeface="江西拙楷" charset="-122"/>
                        </a:rPr>
                        <a:t>《</a:t>
                      </a:r>
                      <a:r>
                        <a:rPr lang="zh-CN" altLang="en-US" sz="2000" dirty="0" smtClean="0">
                          <a:latin typeface="江西拙楷" charset="-122"/>
                          <a:ea typeface="江西拙楷" charset="-122"/>
                        </a:rPr>
                        <a:t>兰亭序</a:t>
                      </a:r>
                      <a:r>
                        <a:rPr lang="en-US" altLang="zh-CN" sz="2000" dirty="0" smtClean="0">
                          <a:latin typeface="江西拙楷" charset="-122"/>
                          <a:ea typeface="江西拙楷" charset="-122"/>
                        </a:rPr>
                        <a:t>》</a:t>
                      </a:r>
                      <a:endParaRPr lang="zh-CN" altLang="en-US" sz="2000" dirty="0">
                        <a:latin typeface="江西拙楷" charset="-122"/>
                        <a:ea typeface="江西拙楷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000" dirty="0" smtClean="0">
                          <a:latin typeface="江西拙楷" charset="-122"/>
                          <a:ea typeface="江西拙楷" charset="-122"/>
                        </a:rPr>
                        <a:t>东汉书法成为一门艺术，魏晋时期各书体已经完备</a:t>
                      </a:r>
                      <a:endParaRPr lang="zh-CN" altLang="en-US" sz="2000" dirty="0">
                        <a:latin typeface="江西拙楷" charset="-122"/>
                        <a:ea typeface="江西拙楷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6153">
                <a:tc v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rgbClr val="C00000"/>
                        </a:solidFill>
                        <a:latin typeface="江西拙楷" charset="-122"/>
                        <a:ea typeface="江西拙楷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000" dirty="0" smtClean="0">
                          <a:latin typeface="江西拙楷" charset="-122"/>
                          <a:ea typeface="江西拙楷" charset="-122"/>
                        </a:rPr>
                        <a:t>唐朝颜体与柳体</a:t>
                      </a:r>
                      <a:endParaRPr lang="zh-CN" altLang="en-US" sz="2000" dirty="0">
                        <a:latin typeface="江西拙楷" charset="-122"/>
                        <a:ea typeface="江西拙楷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000" dirty="0" smtClean="0">
                          <a:latin typeface="江西拙楷" charset="-122"/>
                          <a:ea typeface="江西拙楷" charset="-122"/>
                        </a:rPr>
                        <a:t>唐代融合南朝秀美和北朝雄健</a:t>
                      </a:r>
                      <a:endParaRPr lang="zh-CN" altLang="en-US" sz="2000" dirty="0">
                        <a:latin typeface="江西拙楷" charset="-122"/>
                        <a:ea typeface="江西拙楷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6153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400" kern="1200" dirty="0" smtClean="0">
                          <a:solidFill>
                            <a:srgbClr val="C00000"/>
                          </a:solidFill>
                          <a:latin typeface="江西拙楷" charset="-122"/>
                          <a:ea typeface="江西拙楷" charset="-122"/>
                          <a:cs typeface="+mn-cs"/>
                        </a:rPr>
                        <a:t>绘画</a:t>
                      </a:r>
                      <a:endParaRPr lang="zh-CN" altLang="en-US" sz="2400" kern="1200" dirty="0">
                        <a:solidFill>
                          <a:srgbClr val="C00000"/>
                        </a:solidFill>
                        <a:latin typeface="江西拙楷" charset="-122"/>
                        <a:ea typeface="江西拙楷" charset="-122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000" dirty="0" smtClean="0">
                          <a:latin typeface="江西拙楷" charset="-122"/>
                          <a:ea typeface="江西拙楷" charset="-122"/>
                        </a:rPr>
                        <a:t>顾恺之</a:t>
                      </a:r>
                      <a:r>
                        <a:rPr lang="en-US" altLang="zh-CN" sz="2000" dirty="0" smtClean="0">
                          <a:latin typeface="江西拙楷" charset="-122"/>
                          <a:ea typeface="江西拙楷" charset="-122"/>
                        </a:rPr>
                        <a:t>《</a:t>
                      </a:r>
                      <a:r>
                        <a:rPr lang="zh-CN" altLang="en-US" sz="2000" dirty="0" smtClean="0">
                          <a:latin typeface="江西拙楷" charset="-122"/>
                          <a:ea typeface="江西拙楷" charset="-122"/>
                        </a:rPr>
                        <a:t>女史箴图</a:t>
                      </a:r>
                      <a:r>
                        <a:rPr lang="en-US" altLang="zh-CN" sz="2000" dirty="0" smtClean="0">
                          <a:latin typeface="江西拙楷" charset="-122"/>
                          <a:ea typeface="江西拙楷" charset="-122"/>
                        </a:rPr>
                        <a:t>》</a:t>
                      </a:r>
                      <a:r>
                        <a:rPr lang="zh-CN" altLang="en-US" sz="2000" dirty="0" smtClean="0">
                          <a:latin typeface="江西拙楷" charset="-122"/>
                          <a:ea typeface="江西拙楷" charset="-122"/>
                        </a:rPr>
                        <a:t>、</a:t>
                      </a:r>
                      <a:r>
                        <a:rPr lang="en-US" altLang="zh-CN" sz="2000" dirty="0" smtClean="0">
                          <a:latin typeface="江西拙楷" charset="-122"/>
                          <a:ea typeface="江西拙楷" charset="-122"/>
                        </a:rPr>
                        <a:t>《</a:t>
                      </a:r>
                      <a:r>
                        <a:rPr lang="zh-CN" altLang="en-US" sz="2000" dirty="0" smtClean="0">
                          <a:latin typeface="江西拙楷" charset="-122"/>
                          <a:ea typeface="江西拙楷" charset="-122"/>
                        </a:rPr>
                        <a:t>洛神赋图</a:t>
                      </a:r>
                      <a:r>
                        <a:rPr lang="en-US" altLang="zh-CN" sz="2000" dirty="0" smtClean="0">
                          <a:latin typeface="江西拙楷" charset="-122"/>
                          <a:ea typeface="江西拙楷" charset="-122"/>
                        </a:rPr>
                        <a:t>》</a:t>
                      </a:r>
                      <a:endParaRPr lang="zh-CN" altLang="en-US" sz="2000" dirty="0">
                        <a:latin typeface="江西拙楷" charset="-122"/>
                        <a:ea typeface="江西拙楷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000" dirty="0" smtClean="0">
                          <a:latin typeface="江西拙楷" charset="-122"/>
                          <a:ea typeface="江西拙楷" charset="-122"/>
                        </a:rPr>
                        <a:t>以形写神</a:t>
                      </a:r>
                      <a:endParaRPr lang="zh-CN" altLang="en-US" sz="2000" dirty="0">
                        <a:latin typeface="江西拙楷" charset="-122"/>
                        <a:ea typeface="江西拙楷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6153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CN" altLang="en-US" sz="2400" kern="1200" dirty="0">
                        <a:solidFill>
                          <a:srgbClr val="C00000"/>
                        </a:solidFill>
                        <a:latin typeface="江西拙楷" charset="-122"/>
                        <a:ea typeface="江西拙楷" charset="-122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000" dirty="0" smtClean="0">
                          <a:latin typeface="江西拙楷" charset="-122"/>
                          <a:ea typeface="江西拙楷" charset="-122"/>
                        </a:rPr>
                        <a:t>“画圣”吴道子</a:t>
                      </a:r>
                      <a:endParaRPr lang="zh-CN" altLang="en-US" sz="2000" dirty="0">
                        <a:latin typeface="江西拙楷" charset="-122"/>
                        <a:ea typeface="江西拙楷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000" dirty="0" smtClean="0">
                          <a:latin typeface="江西拙楷" charset="-122"/>
                          <a:ea typeface="江西拙楷" charset="-122"/>
                        </a:rPr>
                        <a:t>风格多样</a:t>
                      </a:r>
                      <a:endParaRPr lang="zh-CN" altLang="en-US" sz="2000" dirty="0">
                        <a:latin typeface="江西拙楷" charset="-122"/>
                        <a:ea typeface="江西拙楷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24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kern="1200" dirty="0" smtClean="0">
                          <a:solidFill>
                            <a:srgbClr val="C00000"/>
                          </a:solidFill>
                          <a:latin typeface="江西拙楷" charset="-122"/>
                          <a:ea typeface="江西拙楷" charset="-122"/>
                          <a:cs typeface="+mn-cs"/>
                        </a:rPr>
                        <a:t>雕塑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  <a:alpha val="6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000" dirty="0" smtClean="0">
                          <a:latin typeface="江西拙楷" charset="-122"/>
                          <a:ea typeface="江西拙楷" charset="-122"/>
                        </a:rPr>
                        <a:t>佛教石窟</a:t>
                      </a:r>
                      <a:endParaRPr lang="zh-CN" altLang="en-US" sz="2000" dirty="0">
                        <a:latin typeface="江西拙楷" charset="-122"/>
                        <a:ea typeface="江西拙楷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000" dirty="0" smtClean="0">
                          <a:latin typeface="江西拙楷" charset="-122"/>
                          <a:ea typeface="江西拙楷" charset="-122"/>
                        </a:rPr>
                        <a:t>佛教流传的产物</a:t>
                      </a:r>
                      <a:endParaRPr lang="zh-CN" altLang="en-US" sz="2000" dirty="0">
                        <a:latin typeface="江西拙楷" charset="-122"/>
                        <a:ea typeface="江西拙楷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2485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kern="1200" dirty="0" smtClean="0">
                          <a:solidFill>
                            <a:srgbClr val="C00000"/>
                          </a:solidFill>
                          <a:latin typeface="江西拙楷" charset="-122"/>
                          <a:ea typeface="江西拙楷" charset="-122"/>
                          <a:cs typeface="+mn-cs"/>
                        </a:rPr>
                        <a:t>文学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  <a:alpha val="69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zh-CN" altLang="en-US" sz="2000" dirty="0" smtClean="0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江西拙楷" panose="02010600040101010101" charset="-122"/>
                          <a:ea typeface="江西拙楷" panose="02010600040101010101" charset="-122"/>
                          <a:sym typeface="+mn-ea"/>
                        </a:rPr>
                        <a:t>建安文学</a:t>
                      </a:r>
                      <a:r>
                        <a:rPr lang="zh-CN" altLang="en-US" sz="2000" dirty="0" smtClean="0">
                          <a:solidFill>
                            <a:schemeClr val="tx1"/>
                          </a:solidFill>
                          <a:latin typeface="江西拙楷" panose="02010600040101010101" charset="-122"/>
                          <a:ea typeface="江西拙楷" panose="02010600040101010101" charset="-122"/>
                          <a:sym typeface="+mn-ea"/>
                        </a:rPr>
                        <a:t>（</a:t>
                      </a:r>
                      <a:r>
                        <a:rPr lang="zh-CN" altLang="en-US" sz="2000" b="1" dirty="0" smtClean="0">
                          <a:solidFill>
                            <a:schemeClr val="dk1"/>
                          </a:solidFill>
                          <a:latin typeface="仿宋" panose="02010609060101010101" charset="-122"/>
                          <a:ea typeface="仿宋" panose="02010609060101010101" charset="-122"/>
                          <a:sym typeface="+mn-ea"/>
                        </a:rPr>
                        <a:t>曹操父子</a:t>
                      </a:r>
                      <a:r>
                        <a:rPr lang="zh-CN" altLang="en-US" sz="2000" dirty="0" smtClean="0">
                          <a:solidFill>
                            <a:schemeClr val="tx1"/>
                          </a:solidFill>
                          <a:latin typeface="江西拙楷" panose="02010600040101010101" charset="-122"/>
                          <a:ea typeface="江西拙楷" panose="02010600040101010101" charset="-122"/>
                          <a:sym typeface="+mn-ea"/>
                        </a:rPr>
                        <a:t>）、</a:t>
                      </a:r>
                      <a:r>
                        <a:rPr lang="zh-CN" altLang="en-US" sz="2000" dirty="0" smtClean="0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江西拙楷" panose="02010600040101010101" charset="-122"/>
                          <a:ea typeface="江西拙楷" panose="02010600040101010101" charset="-122"/>
                          <a:sym typeface="+mn-ea"/>
                        </a:rPr>
                        <a:t>田园诗</a:t>
                      </a:r>
                      <a:r>
                        <a:rPr lang="zh-CN" altLang="en-US" sz="2000" dirty="0" smtClean="0">
                          <a:solidFill>
                            <a:schemeClr val="tx1"/>
                          </a:solidFill>
                          <a:latin typeface="江西拙楷" panose="02010600040101010101" charset="-122"/>
                          <a:ea typeface="江西拙楷" panose="02010600040101010101" charset="-122"/>
                          <a:sym typeface="+mn-ea"/>
                        </a:rPr>
                        <a:t>（</a:t>
                      </a:r>
                      <a:r>
                        <a:rPr lang="zh-CN" altLang="en-US" sz="2000" b="1" dirty="0" smtClean="0">
                          <a:solidFill>
                            <a:schemeClr val="dk1"/>
                          </a:solidFill>
                          <a:latin typeface="仿宋" panose="02010609060101010101" charset="-122"/>
                          <a:ea typeface="仿宋" panose="02010609060101010101" charset="-122"/>
                          <a:sym typeface="+mn-ea"/>
                        </a:rPr>
                        <a:t>陶渊明</a:t>
                      </a:r>
                      <a:r>
                        <a:rPr lang="zh-CN" altLang="en-US" sz="2000" dirty="0" smtClean="0">
                          <a:solidFill>
                            <a:schemeClr val="tx1"/>
                          </a:solidFill>
                          <a:latin typeface="江西拙楷" panose="02010600040101010101" charset="-122"/>
                          <a:ea typeface="江西拙楷" panose="02010600040101010101" charset="-122"/>
                          <a:sym typeface="+mn-ea"/>
                        </a:rPr>
                        <a:t>）、</a:t>
                      </a:r>
                      <a:r>
                        <a:rPr lang="zh-CN" altLang="en-US" sz="2000" dirty="0" smtClean="0">
                          <a:latin typeface="江西拙楷" panose="02010600040101010101" charset="-122"/>
                          <a:ea typeface="江西拙楷" panose="02010600040101010101" charset="-122"/>
                          <a:sym typeface="+mn-ea"/>
                        </a:rPr>
                        <a:t>南朝</a:t>
                      </a:r>
                      <a:r>
                        <a:rPr lang="zh-CN" altLang="en-US" sz="2000" dirty="0" smtClean="0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江西拙楷" panose="02010600040101010101" charset="-122"/>
                          <a:ea typeface="江西拙楷" panose="02010600040101010101" charset="-122"/>
                          <a:sym typeface="+mn-ea"/>
                        </a:rPr>
                        <a:t>骈文</a:t>
                      </a:r>
                      <a:r>
                        <a:rPr lang="zh-CN" altLang="en-US" sz="2000" dirty="0" smtClean="0">
                          <a:solidFill>
                            <a:schemeClr val="tx1"/>
                          </a:solidFill>
                          <a:latin typeface="江西拙楷" panose="02010600040101010101" charset="-122"/>
                          <a:ea typeface="江西拙楷" panose="02010600040101010101" charset="-122"/>
                          <a:sym typeface="+mn-ea"/>
                        </a:rPr>
                        <a:t>、南北朝</a:t>
                      </a:r>
                      <a:r>
                        <a:rPr lang="zh-CN" altLang="en-US" sz="2000" dirty="0" smtClean="0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江西拙楷" panose="02010600040101010101" charset="-122"/>
                          <a:ea typeface="江西拙楷" panose="02010600040101010101" charset="-122"/>
                          <a:sym typeface="+mn-ea"/>
                        </a:rPr>
                        <a:t>民歌</a:t>
                      </a:r>
                      <a:endParaRPr lang="zh-CN" altLang="en-US" sz="2000" dirty="0" smtClean="0">
                        <a:solidFill>
                          <a:schemeClr val="tx1"/>
                        </a:solidFill>
                        <a:latin typeface="江西拙楷" panose="02010600040101010101" charset="-122"/>
                        <a:ea typeface="江西拙楷" panose="02010600040101010101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 altLang="en-US" sz="2000" dirty="0">
                        <a:latin typeface="江西拙楷" charset="-122"/>
                        <a:ea typeface="江西拙楷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2485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400" kern="1200" dirty="0" smtClean="0">
                        <a:solidFill>
                          <a:srgbClr val="C00000"/>
                        </a:solidFill>
                        <a:latin typeface="江西拙楷" charset="-122"/>
                        <a:ea typeface="江西拙楷" charset="-122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zh-CN" altLang="en-US" sz="2000" kern="1200" dirty="0" smtClean="0">
                          <a:solidFill>
                            <a:schemeClr val="tx1"/>
                          </a:solidFill>
                          <a:latin typeface="江西拙楷" charset="-122"/>
                          <a:ea typeface="江西拙楷" charset="-122"/>
                          <a:cs typeface="+mn-cs"/>
                        </a:rPr>
                        <a:t>诗仙李白 </a:t>
                      </a:r>
                      <a:r>
                        <a:rPr lang="en-US" altLang="zh-CN" sz="2000" kern="1200" dirty="0" smtClean="0">
                          <a:solidFill>
                            <a:schemeClr val="tx1"/>
                          </a:solidFill>
                          <a:latin typeface="江西拙楷" charset="-122"/>
                          <a:ea typeface="江西拙楷" charset="-122"/>
                          <a:cs typeface="+mn-cs"/>
                        </a:rPr>
                        <a:t>《</a:t>
                      </a:r>
                      <a:r>
                        <a:rPr lang="zh-CN" altLang="en-US" sz="2000" kern="1200" dirty="0" smtClean="0">
                          <a:solidFill>
                            <a:schemeClr val="tx1"/>
                          </a:solidFill>
                          <a:latin typeface="江西拙楷" charset="-122"/>
                          <a:ea typeface="江西拙楷" charset="-122"/>
                          <a:cs typeface="+mn-cs"/>
                        </a:rPr>
                        <a:t>将进酒</a:t>
                      </a:r>
                      <a:r>
                        <a:rPr lang="en-US" altLang="zh-CN" sz="2000" kern="1200" dirty="0" smtClean="0">
                          <a:solidFill>
                            <a:schemeClr val="tx1"/>
                          </a:solidFill>
                          <a:latin typeface="江西拙楷" charset="-122"/>
                          <a:ea typeface="江西拙楷" charset="-122"/>
                          <a:cs typeface="+mn-cs"/>
                        </a:rPr>
                        <a:t>》</a:t>
                      </a:r>
                      <a:r>
                        <a:rPr lang="zh-CN" altLang="en-US" sz="2000" kern="1200" dirty="0" smtClean="0">
                          <a:solidFill>
                            <a:schemeClr val="tx1"/>
                          </a:solidFill>
                          <a:latin typeface="江西拙楷" charset="-122"/>
                          <a:ea typeface="江西拙楷" charset="-122"/>
                          <a:cs typeface="+mn-cs"/>
                        </a:rPr>
                        <a:t>、诗圣杜甫 </a:t>
                      </a:r>
                      <a:r>
                        <a:rPr lang="en-US" altLang="zh-CN" sz="2000" kern="1200" dirty="0" smtClean="0">
                          <a:solidFill>
                            <a:schemeClr val="tx1"/>
                          </a:solidFill>
                          <a:latin typeface="江西拙楷" charset="-122"/>
                          <a:ea typeface="江西拙楷" charset="-122"/>
                          <a:cs typeface="+mn-cs"/>
                        </a:rPr>
                        <a:t>《</a:t>
                      </a:r>
                      <a:r>
                        <a:rPr lang="zh-CN" altLang="en-US" sz="2000" kern="1200" dirty="0" smtClean="0">
                          <a:solidFill>
                            <a:schemeClr val="tx1"/>
                          </a:solidFill>
                          <a:latin typeface="江西拙楷" charset="-122"/>
                          <a:ea typeface="江西拙楷" charset="-122"/>
                          <a:cs typeface="+mn-cs"/>
                        </a:rPr>
                        <a:t>望岳</a:t>
                      </a:r>
                      <a:r>
                        <a:rPr lang="en-US" altLang="zh-CN" sz="2000" kern="1200" dirty="0" smtClean="0">
                          <a:solidFill>
                            <a:schemeClr val="tx1"/>
                          </a:solidFill>
                          <a:latin typeface="江西拙楷" charset="-122"/>
                          <a:ea typeface="江西拙楷" charset="-122"/>
                          <a:cs typeface="+mn-cs"/>
                        </a:rPr>
                        <a:t>》</a:t>
                      </a:r>
                      <a:endParaRPr lang="zh-CN" altLang="en-US" sz="2000" kern="1200" dirty="0">
                        <a:solidFill>
                          <a:schemeClr val="tx1"/>
                        </a:solidFill>
                        <a:latin typeface="江西拙楷" charset="-122"/>
                        <a:ea typeface="江西拙楷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 altLang="en-US" sz="2000" dirty="0">
                        <a:latin typeface="江西拙楷" charset="-122"/>
                        <a:ea typeface="江西拙楷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785" r="70959" b="2015"/>
          <a:stretch>
            <a:fillRect/>
          </a:stretch>
        </p:blipFill>
        <p:spPr bwMode="auto">
          <a:xfrm>
            <a:off x="318976" y="1188188"/>
            <a:ext cx="2027723" cy="39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组合 6"/>
          <p:cNvGrpSpPr/>
          <p:nvPr/>
        </p:nvGrpSpPr>
        <p:grpSpPr>
          <a:xfrm>
            <a:off x="342036" y="260002"/>
            <a:ext cx="8291601" cy="624449"/>
            <a:chOff x="316291" y="1571619"/>
            <a:chExt cx="8291601" cy="624449"/>
          </a:xfrm>
        </p:grpSpPr>
        <p:pic>
          <p:nvPicPr>
            <p:cNvPr id="8" name="图片 7" descr="印章"/>
            <p:cNvPicPr>
              <a:picLocks noChangeAspect="1"/>
            </p:cNvPicPr>
            <p:nvPr/>
          </p:nvPicPr>
          <p:blipFill>
            <a:blip r:embed="rId4" cstate="screen">
              <a:lum bright="10000" contrast="-30000"/>
            </a:blip>
            <a:stretch>
              <a:fillRect/>
            </a:stretch>
          </p:blipFill>
          <p:spPr>
            <a:xfrm rot="5400000">
              <a:off x="848459" y="1039451"/>
              <a:ext cx="624449" cy="1688786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448534" y="1664321"/>
              <a:ext cx="14287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2400" b="1" dirty="0" smtClean="0">
                  <a:solidFill>
                    <a:schemeClr val="bg1"/>
                  </a:solidFill>
                  <a:latin typeface="方正卡通简体" pitchFamily="65" charset="-122"/>
                  <a:ea typeface="方正卡通简体" pitchFamily="65" charset="-122"/>
                </a:rPr>
                <a:t>鉴赏分析</a:t>
              </a:r>
              <a:endParaRPr lang="en-US" altLang="zh-CN" sz="2400" b="1" dirty="0" smtClean="0">
                <a:solidFill>
                  <a:schemeClr val="bg1"/>
                </a:solidFill>
                <a:latin typeface="方正卡通简体" pitchFamily="65" charset="-122"/>
                <a:ea typeface="方正卡通简体" pitchFamily="65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2026340" y="1642035"/>
              <a:ext cx="658155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C00000"/>
                  </a:solidFill>
                  <a:latin typeface="方正卡通简体" pitchFamily="65" charset="-122"/>
                  <a:ea typeface="方正卡通简体" pitchFamily="65" charset="-122"/>
                </a:rPr>
                <a:t>请尝试从唯物史角度鉴赏这件彩绘捧手仕女俑。</a:t>
              </a:r>
            </a:p>
          </p:txBody>
        </p:sp>
      </p:grpSp>
      <p:pic>
        <p:nvPicPr>
          <p:cNvPr id="15" name="Picture 3" descr="C:\Users\hp\Desktop\图片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 l="27567" t="2228" r="4841" b="57627"/>
          <a:stretch>
            <a:fillRect/>
          </a:stretch>
        </p:blipFill>
        <p:spPr bwMode="auto">
          <a:xfrm>
            <a:off x="4284922" y="1073888"/>
            <a:ext cx="4008474" cy="4423145"/>
          </a:xfrm>
          <a:prstGeom prst="rect">
            <a:avLst/>
          </a:prstGeom>
          <a:noFill/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如果国宝会说话 第三季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4274290" y="1050965"/>
            <a:ext cx="4742119" cy="966563"/>
            <a:chOff x="4401879" y="2857500"/>
            <a:chExt cx="4742119" cy="966563"/>
          </a:xfrm>
        </p:grpSpPr>
        <p:grpSp>
          <p:nvGrpSpPr>
            <p:cNvPr id="5" name="组合 3"/>
            <p:cNvGrpSpPr/>
            <p:nvPr/>
          </p:nvGrpSpPr>
          <p:grpSpPr>
            <a:xfrm flipH="1">
              <a:off x="4401879" y="2857500"/>
              <a:ext cx="4742119" cy="952500"/>
              <a:chOff x="4965702" y="1574800"/>
              <a:chExt cx="4368798" cy="952500"/>
            </a:xfrm>
          </p:grpSpPr>
          <p:sp>
            <p:nvSpPr>
              <p:cNvPr id="7" name="五边形 6"/>
              <p:cNvSpPr/>
              <p:nvPr/>
            </p:nvSpPr>
            <p:spPr>
              <a:xfrm>
                <a:off x="4991100" y="1574800"/>
                <a:ext cx="4343400" cy="711200"/>
              </a:xfrm>
              <a:prstGeom prst="homePlat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五边形 7"/>
              <p:cNvSpPr/>
              <p:nvPr/>
            </p:nvSpPr>
            <p:spPr>
              <a:xfrm>
                <a:off x="4965702" y="1790700"/>
                <a:ext cx="871800" cy="736600"/>
              </a:xfrm>
              <a:prstGeom prst="homePlat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江西拙楷" pitchFamily="2" charset="-122"/>
                    <a:ea typeface="江西拙楷" pitchFamily="2" charset="-122"/>
                  </a:rPr>
                  <a:t>唯物史观</a:t>
                </a:r>
                <a:endParaRPr lang="zh-CN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江西拙楷" pitchFamily="2" charset="-122"/>
                  <a:ea typeface="江西拙楷" pitchFamily="2" charset="-122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4590603" y="2993066"/>
              <a:ext cx="4127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latin typeface="微软雅黑" pitchFamily="34" charset="-122"/>
                  <a:ea typeface="微软雅黑" pitchFamily="34" charset="-122"/>
                </a:rPr>
                <a:t>社会意识是社会存在的反映</a:t>
              </a:r>
              <a:endParaRPr lang="en-US" altLang="zh-CN" sz="2400" b="1" dirty="0" smtClean="0">
                <a:latin typeface="微软雅黑" pitchFamily="34" charset="-122"/>
                <a:ea typeface="微软雅黑" pitchFamily="34" charset="-122"/>
              </a:endParaRPr>
            </a:p>
            <a:p>
              <a:endParaRPr lang="zh-CN" altLang="en-US" sz="2400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11" name="Picture 3" descr="C:\Users\hp\Desktop\图片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 l="27567" t="2228" r="4841" b="25800"/>
          <a:stretch>
            <a:fillRect/>
          </a:stretch>
        </p:blipFill>
        <p:spPr bwMode="auto">
          <a:xfrm>
            <a:off x="882781" y="180754"/>
            <a:ext cx="2913041" cy="5762846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026" name="Picture 2" descr="C:\Users\hp\Desktop\timg (2)_副本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4780022" y="2088093"/>
            <a:ext cx="3371998" cy="4493187"/>
          </a:xfrm>
          <a:prstGeom prst="rect">
            <a:avLst/>
          </a:prstGeom>
          <a:noFill/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4"/>
          <p:cNvGrpSpPr/>
          <p:nvPr/>
        </p:nvGrpSpPr>
        <p:grpSpPr>
          <a:xfrm>
            <a:off x="6115790" y="370292"/>
            <a:ext cx="2760559" cy="912703"/>
            <a:chOff x="6115790" y="370292"/>
            <a:chExt cx="2760559" cy="912703"/>
          </a:xfrm>
        </p:grpSpPr>
        <p:sp>
          <p:nvSpPr>
            <p:cNvPr id="16" name="矩形 15"/>
            <p:cNvSpPr/>
            <p:nvPr/>
          </p:nvSpPr>
          <p:spPr>
            <a:xfrm>
              <a:off x="6183948" y="370292"/>
              <a:ext cx="2632553" cy="912243"/>
            </a:xfrm>
            <a:prstGeom prst="rect">
              <a:avLst/>
            </a:prstGeom>
            <a:solidFill>
              <a:srgbClr val="24A594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115790" y="405832"/>
              <a:ext cx="2760559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天生我材必有用</a:t>
              </a:r>
              <a:endPara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千金散尽还复来</a:t>
              </a:r>
              <a:endPara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——</a:t>
              </a:r>
              <a:r>
                <a:rPr kumimoji="0" lang="zh-CN" alt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李白</a:t>
              </a: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《</a:t>
              </a:r>
              <a:r>
                <a:rPr kumimoji="0" lang="zh-CN" alt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将进酒</a:t>
              </a: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》</a:t>
              </a:r>
              <a:r>
                <a:rPr kumimoji="0" lang="zh-CN" alt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（</a:t>
              </a: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736</a:t>
              </a:r>
              <a:r>
                <a:rPr kumimoji="0" lang="zh-CN" alt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年）</a:t>
              </a:r>
            </a:p>
          </p:txBody>
        </p:sp>
      </p:grpSp>
      <p:sp>
        <p:nvSpPr>
          <p:cNvPr id="17" name="任意多边形: 形状 16"/>
          <p:cNvSpPr/>
          <p:nvPr/>
        </p:nvSpPr>
        <p:spPr>
          <a:xfrm>
            <a:off x="5965723" y="1121195"/>
            <a:ext cx="0" cy="1924665"/>
          </a:xfrm>
          <a:custGeom>
            <a:avLst/>
            <a:gdLst>
              <a:gd name="connsiteX0" fmla="*/ 0 w 0"/>
              <a:gd name="connsiteY0" fmla="*/ 2566220 h 2566220"/>
              <a:gd name="connsiteX1" fmla="*/ 0 w 0"/>
              <a:gd name="connsiteY1" fmla="*/ 0 h 256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566220">
                <a:moveTo>
                  <a:pt x="0" y="2566220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rgbClr val="24A594"/>
            </a:solidFill>
            <a:prstDash val="dash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3" name="组合 25"/>
          <p:cNvGrpSpPr/>
          <p:nvPr/>
        </p:nvGrpSpPr>
        <p:grpSpPr>
          <a:xfrm>
            <a:off x="1107639" y="1566208"/>
            <a:ext cx="4247442" cy="877163"/>
            <a:chOff x="1107639" y="1566208"/>
            <a:chExt cx="4247442" cy="877163"/>
          </a:xfrm>
        </p:grpSpPr>
        <p:sp>
          <p:nvSpPr>
            <p:cNvPr id="23" name="矩形 22"/>
            <p:cNvSpPr/>
            <p:nvPr/>
          </p:nvSpPr>
          <p:spPr>
            <a:xfrm>
              <a:off x="1107639" y="1567543"/>
              <a:ext cx="4247442" cy="855663"/>
            </a:xfrm>
            <a:prstGeom prst="rect">
              <a:avLst/>
            </a:prstGeom>
            <a:solidFill>
              <a:srgbClr val="0C3D5D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183194" y="1566208"/>
              <a:ext cx="4160520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zh-CN" altLang="en-US" b="1" dirty="0">
                  <a:solidFill>
                    <a:prstClr val="white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朱门酒肉臭，路有冻死骨。</a:t>
              </a:r>
            </a:p>
            <a:p>
              <a:pPr algn="ctr">
                <a:defRPr/>
              </a:pPr>
              <a:r>
                <a:rPr lang="zh-CN" altLang="en-US" b="1" dirty="0">
                  <a:solidFill>
                    <a:prstClr val="white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荣枯咫尺异，惆怅难再诉。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——杜甫《自京赴奉先县咏怀五百字》（755年）</a:t>
              </a:r>
            </a:p>
          </p:txBody>
        </p:sp>
      </p:grpSp>
      <p:sp>
        <p:nvSpPr>
          <p:cNvPr id="27" name="任意多边形: 形状 26"/>
          <p:cNvSpPr/>
          <p:nvPr/>
        </p:nvSpPr>
        <p:spPr>
          <a:xfrm>
            <a:off x="1036320" y="2541638"/>
            <a:ext cx="4545571" cy="408008"/>
          </a:xfrm>
          <a:custGeom>
            <a:avLst/>
            <a:gdLst>
              <a:gd name="connsiteX0" fmla="*/ 3460831 w 3460831"/>
              <a:gd name="connsiteY0" fmla="*/ 544010 h 544010"/>
              <a:gd name="connsiteX1" fmla="*/ 0 w 3460831"/>
              <a:gd name="connsiteY1" fmla="*/ 544010 h 544010"/>
              <a:gd name="connsiteX2" fmla="*/ 0 w 3460831"/>
              <a:gd name="connsiteY2" fmla="*/ 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0831" h="544010">
                <a:moveTo>
                  <a:pt x="3460831" y="544010"/>
                </a:moveTo>
                <a:lnTo>
                  <a:pt x="0" y="54401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C3D5D"/>
            </a:solidFill>
            <a:prstDash val="dash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8" name="任意多边形: 形状 37"/>
          <p:cNvSpPr/>
          <p:nvPr/>
        </p:nvSpPr>
        <p:spPr>
          <a:xfrm>
            <a:off x="4833620" y="3324860"/>
            <a:ext cx="1131570" cy="608965"/>
          </a:xfrm>
          <a:custGeom>
            <a:avLst/>
            <a:gdLst>
              <a:gd name="connsiteX0" fmla="*/ 245807 w 245807"/>
              <a:gd name="connsiteY0" fmla="*/ 0 h 344129"/>
              <a:gd name="connsiteX1" fmla="*/ 245807 w 245807"/>
              <a:gd name="connsiteY1" fmla="*/ 344129 h 344129"/>
              <a:gd name="connsiteX2" fmla="*/ 0 w 245807"/>
              <a:gd name="connsiteY2" fmla="*/ 344129 h 3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5807" h="344129">
                <a:moveTo>
                  <a:pt x="245807" y="0"/>
                </a:moveTo>
                <a:lnTo>
                  <a:pt x="245807" y="344129"/>
                </a:lnTo>
                <a:lnTo>
                  <a:pt x="0" y="344129"/>
                </a:lnTo>
              </a:path>
            </a:pathLst>
          </a:custGeom>
          <a:noFill/>
          <a:ln w="19050">
            <a:solidFill>
              <a:srgbClr val="AD3638"/>
            </a:solidFill>
            <a:prstDash val="dash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286000" y="2329694"/>
            <a:ext cx="4572000" cy="2990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4" name="组合 29"/>
          <p:cNvGrpSpPr/>
          <p:nvPr/>
        </p:nvGrpSpPr>
        <p:grpSpPr>
          <a:xfrm>
            <a:off x="439384" y="3713270"/>
            <a:ext cx="4037610" cy="935248"/>
            <a:chOff x="439384" y="3713270"/>
            <a:chExt cx="4037610" cy="935248"/>
          </a:xfrm>
        </p:grpSpPr>
        <p:sp>
          <p:nvSpPr>
            <p:cNvPr id="37" name="矩形 36"/>
            <p:cNvSpPr/>
            <p:nvPr/>
          </p:nvSpPr>
          <p:spPr>
            <a:xfrm>
              <a:off x="489356" y="3740728"/>
              <a:ext cx="3904514" cy="907790"/>
            </a:xfrm>
            <a:prstGeom prst="rect">
              <a:avLst/>
            </a:prstGeom>
            <a:solidFill>
              <a:srgbClr val="AD3638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439384" y="3713270"/>
              <a:ext cx="4037610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b="1" dirty="0">
                  <a:solidFill>
                    <a:prstClr val="white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相见时难别亦难，东风无力百花残。 </a:t>
              </a:r>
              <a:endParaRPr lang="en-US" altLang="zh-CN" b="1" dirty="0" smtClean="0">
                <a:solidFill>
                  <a:prstClr val="white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b="1" dirty="0" smtClean="0">
                  <a:solidFill>
                    <a:prstClr val="white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春蚕</a:t>
              </a:r>
              <a:r>
                <a:rPr lang="zh-CN" altLang="en-US" b="1" dirty="0">
                  <a:solidFill>
                    <a:prstClr val="white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到死丝方尽，蜡炬成灰泪始干。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——李商隐《无题》 （晚唐）</a:t>
              </a:r>
            </a:p>
          </p:txBody>
        </p:sp>
      </p:grpSp>
      <p:grpSp>
        <p:nvGrpSpPr>
          <p:cNvPr id="5" name="组合 17"/>
          <p:cNvGrpSpPr/>
          <p:nvPr/>
        </p:nvGrpSpPr>
        <p:grpSpPr>
          <a:xfrm>
            <a:off x="5510338" y="2828356"/>
            <a:ext cx="3633662" cy="1396468"/>
            <a:chOff x="571472" y="1571618"/>
            <a:chExt cx="3633662" cy="1396468"/>
          </a:xfrm>
        </p:grpSpPr>
        <p:pic>
          <p:nvPicPr>
            <p:cNvPr id="20" name="图片 19" descr="印章"/>
            <p:cNvPicPr>
              <a:picLocks noChangeAspect="1"/>
            </p:cNvPicPr>
            <p:nvPr/>
          </p:nvPicPr>
          <p:blipFill>
            <a:blip r:embed="rId3" cstate="screen">
              <a:lum bright="10000" contrast="-30000"/>
            </a:blip>
            <a:stretch>
              <a:fillRect/>
            </a:stretch>
          </p:blipFill>
          <p:spPr>
            <a:xfrm rot="5400000">
              <a:off x="866454" y="1276636"/>
              <a:ext cx="624449" cy="1214414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714348" y="1643056"/>
              <a:ext cx="14287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2400" b="1" dirty="0" smtClean="0">
                  <a:solidFill>
                    <a:schemeClr val="bg1"/>
                  </a:solidFill>
                  <a:latin typeface="方正卡通简体" pitchFamily="65" charset="-122"/>
                  <a:ea typeface="方正卡通简体" pitchFamily="65" charset="-122"/>
                </a:rPr>
                <a:t>思考</a:t>
              </a:r>
              <a:r>
                <a:rPr lang="en-US" altLang="zh-CN" sz="2400" b="1" dirty="0" smtClean="0">
                  <a:solidFill>
                    <a:schemeClr val="bg1"/>
                  </a:solidFill>
                  <a:latin typeface="方正卡通简体" pitchFamily="65" charset="-122"/>
                  <a:ea typeface="方正卡通简体" pitchFamily="65" charset="-122"/>
                </a:rPr>
                <a:t>2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1133300" y="2260200"/>
              <a:ext cx="307183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2000" b="1" dirty="0" smtClean="0">
                  <a:solidFill>
                    <a:srgbClr val="C00000"/>
                  </a:solidFill>
                  <a:latin typeface="方正卡通简体" pitchFamily="65" charset="-122"/>
                  <a:ea typeface="方正卡通简体" pitchFamily="65" charset="-122"/>
                </a:rPr>
                <a:t>请举例说明唐诗所反映出的唐朝社会变迁？</a:t>
              </a:r>
            </a:p>
          </p:txBody>
        </p:sp>
      </p:grpSp>
      <p:pic>
        <p:nvPicPr>
          <p:cNvPr id="28" name="Picture 1" descr="C:\Users\Lenovo\Desktop\微信图片_20200920080040_副本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532" t="51506" r="35351"/>
          <a:stretch>
            <a:fillRect/>
          </a:stretch>
        </p:blipFill>
        <p:spPr bwMode="auto">
          <a:xfrm>
            <a:off x="5248894" y="261192"/>
            <a:ext cx="1456128" cy="1840740"/>
          </a:xfrm>
          <a:prstGeom prst="rect">
            <a:avLst/>
          </a:prstGeom>
          <a:noFill/>
        </p:spPr>
      </p:pic>
      <p:pic>
        <p:nvPicPr>
          <p:cNvPr id="29" name="Picture 1" descr="C:\Users\Lenovo\Desktop\微信图片_20200920080040_副本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727" t="23749" b="33212"/>
          <a:stretch>
            <a:fillRect/>
          </a:stretch>
        </p:blipFill>
        <p:spPr bwMode="auto">
          <a:xfrm>
            <a:off x="4077496" y="2829720"/>
            <a:ext cx="1420779" cy="2074789"/>
          </a:xfrm>
          <a:prstGeom prst="rect">
            <a:avLst/>
          </a:prstGeom>
          <a:noFill/>
        </p:spPr>
      </p:pic>
      <p:pic>
        <p:nvPicPr>
          <p:cNvPr id="35841" name="Picture 1" descr="C:\Users\Lenovo\Desktop\微信图片_20200920080044_副本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30" b="29079"/>
          <a:stretch>
            <a:fillRect/>
          </a:stretch>
        </p:blipFill>
        <p:spPr bwMode="auto">
          <a:xfrm flipH="1">
            <a:off x="-475014" y="890650"/>
            <a:ext cx="2183690" cy="2066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7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0" y="1436935"/>
            <a:ext cx="9144000" cy="809569"/>
          </a:xfrm>
          <a:prstGeom prst="rect">
            <a:avLst/>
          </a:prstGeom>
          <a:solidFill>
            <a:srgbClr val="24A594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0" y="2896045"/>
            <a:ext cx="9144000" cy="761746"/>
          </a:xfrm>
          <a:prstGeom prst="rect">
            <a:avLst/>
          </a:prstGeom>
          <a:solidFill>
            <a:srgbClr val="0C3D5D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8" name="图片 27" descr="图片包含 人, 男人, 躺, 女人&#10;&#10;描述已自动生成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7838" r="38128"/>
          <a:stretch>
            <a:fillRect/>
          </a:stretch>
        </p:blipFill>
        <p:spPr>
          <a:xfrm>
            <a:off x="369896" y="952995"/>
            <a:ext cx="1090769" cy="12253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图片 28" descr="图片包含 男人, 穿着, 黑暗, 看着&#10;&#10;描述已自动生成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2426"/>
          <a:stretch>
            <a:fillRect/>
          </a:stretch>
        </p:blipFill>
        <p:spPr>
          <a:xfrm flipH="1">
            <a:off x="1193597" y="2536008"/>
            <a:ext cx="1297728" cy="11685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3" name="矩形 42"/>
          <p:cNvSpPr/>
          <p:nvPr/>
        </p:nvSpPr>
        <p:spPr>
          <a:xfrm>
            <a:off x="33014" y="4282902"/>
            <a:ext cx="9110986" cy="747791"/>
          </a:xfrm>
          <a:prstGeom prst="rect">
            <a:avLst/>
          </a:prstGeom>
          <a:solidFill>
            <a:srgbClr val="AD3638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33" name="图片 32" descr="图片包含 女人, 游戏机, 水, 电话&#10;&#10;描述已自动生成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</a:blip>
          <a:srcRect l="64162" t="23336" b="32941"/>
          <a:stretch>
            <a:fillRect/>
          </a:stretch>
        </p:blipFill>
        <p:spPr>
          <a:xfrm flipH="1">
            <a:off x="3677885" y="3895997"/>
            <a:ext cx="730507" cy="118753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10138" y="1438590"/>
            <a:ext cx="4800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江西拙楷" pitchFamily="2" charset="-122"/>
                <a:ea typeface="江西拙楷" pitchFamily="2" charset="-122"/>
              </a:rPr>
              <a:t>盛唐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2250168" y="2880423"/>
            <a:ext cx="4800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40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  <a:latin typeface="江西拙楷" pitchFamily="2" charset="-122"/>
                <a:ea typeface="江西拙楷" pitchFamily="2" charset="-122"/>
              </a:rPr>
              <a:t>中唐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4247388" y="4286294"/>
            <a:ext cx="4800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40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  <a:latin typeface="江西拙楷" pitchFamily="2" charset="-122"/>
                <a:ea typeface="江西拙楷" pitchFamily="2" charset="-122"/>
              </a:rPr>
              <a:t>晚唐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731167" y="1500425"/>
            <a:ext cx="5904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0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itchFamily="2" charset="-122"/>
                <a:ea typeface="江西拙楷" pitchFamily="2" charset="-122"/>
              </a:rPr>
              <a:t>诗风开朗奔放、刚健清新，反映了这时的唐朝国力强盛、文化开放的社会背景。</a:t>
            </a:r>
            <a:endParaRPr kumimoji="0" lang="zh-CN" altLang="en-US" sz="20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江西拙楷" pitchFamily="2" charset="-122"/>
              <a:ea typeface="江西拙楷" pitchFamily="2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2835572" y="2967755"/>
            <a:ext cx="5536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itchFamily="2" charset="-122"/>
                <a:ea typeface="江西拙楷" pitchFamily="2" charset="-122"/>
              </a:rPr>
              <a:t>诗风平实浅进，讽喻诗作大量涌现，反映了唐朝的社会弊端日益暴露。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4866112" y="4456751"/>
            <a:ext cx="532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江西拙楷" pitchFamily="2" charset="-122"/>
                <a:ea typeface="江西拙楷" pitchFamily="2" charset="-122"/>
              </a:rPr>
              <a:t>诗风凝重沉郁，反映了唐朝由盛转衰。</a:t>
            </a:r>
          </a:p>
        </p:txBody>
      </p:sp>
      <p:grpSp>
        <p:nvGrpSpPr>
          <p:cNvPr id="4" name="组合 15"/>
          <p:cNvGrpSpPr/>
          <p:nvPr/>
        </p:nvGrpSpPr>
        <p:grpSpPr>
          <a:xfrm>
            <a:off x="1650857" y="429541"/>
            <a:ext cx="6624462" cy="624449"/>
            <a:chOff x="571472" y="1571618"/>
            <a:chExt cx="6624462" cy="624449"/>
          </a:xfrm>
        </p:grpSpPr>
        <p:pic>
          <p:nvPicPr>
            <p:cNvPr id="17" name="图片 16" descr="印章"/>
            <p:cNvPicPr>
              <a:picLocks noChangeAspect="1"/>
            </p:cNvPicPr>
            <p:nvPr/>
          </p:nvPicPr>
          <p:blipFill>
            <a:blip r:embed="rId4" cstate="screen">
              <a:lum bright="10000" contrast="-30000"/>
            </a:blip>
            <a:stretch>
              <a:fillRect/>
            </a:stretch>
          </p:blipFill>
          <p:spPr>
            <a:xfrm rot="5400000">
              <a:off x="866454" y="1276636"/>
              <a:ext cx="624449" cy="1214414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714348" y="1643056"/>
              <a:ext cx="14287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2400" b="1" dirty="0" smtClean="0">
                  <a:solidFill>
                    <a:schemeClr val="bg1"/>
                  </a:solidFill>
                  <a:latin typeface="方正卡通简体" pitchFamily="65" charset="-122"/>
                  <a:ea typeface="方正卡通简体" pitchFamily="65" charset="-122"/>
                </a:rPr>
                <a:t>思考</a:t>
              </a:r>
              <a:r>
                <a:rPr lang="en-US" altLang="zh-CN" sz="2400" b="1" dirty="0" smtClean="0">
                  <a:solidFill>
                    <a:schemeClr val="bg1"/>
                  </a:solidFill>
                  <a:latin typeface="方正卡通简体" pitchFamily="65" charset="-122"/>
                  <a:ea typeface="方正卡通简体" pitchFamily="65" charset="-122"/>
                </a:rPr>
                <a:t>1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1833943" y="1725811"/>
              <a:ext cx="536199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2000" b="1" dirty="0" smtClean="0">
                  <a:solidFill>
                    <a:srgbClr val="C00000"/>
                  </a:solidFill>
                  <a:latin typeface="方正卡通简体" pitchFamily="65" charset="-122"/>
                  <a:ea typeface="方正卡通简体" pitchFamily="65" charset="-122"/>
                </a:rPr>
                <a:t>请举例说明唐诗所反映出的唐朝社会变迁？</a:t>
              </a:r>
            </a:p>
          </p:txBody>
        </p:sp>
      </p:grpSp>
      <p:grpSp>
        <p:nvGrpSpPr>
          <p:cNvPr id="5" name="组合 25"/>
          <p:cNvGrpSpPr/>
          <p:nvPr/>
        </p:nvGrpSpPr>
        <p:grpSpPr>
          <a:xfrm>
            <a:off x="4423147" y="296058"/>
            <a:ext cx="4742119" cy="966563"/>
            <a:chOff x="4401879" y="2857500"/>
            <a:chExt cx="4742119" cy="966563"/>
          </a:xfrm>
        </p:grpSpPr>
        <p:grpSp>
          <p:nvGrpSpPr>
            <p:cNvPr id="6" name="组合 3"/>
            <p:cNvGrpSpPr/>
            <p:nvPr/>
          </p:nvGrpSpPr>
          <p:grpSpPr>
            <a:xfrm flipH="1">
              <a:off x="4401879" y="2857500"/>
              <a:ext cx="4742119" cy="952500"/>
              <a:chOff x="4965702" y="1574800"/>
              <a:chExt cx="4368798" cy="952500"/>
            </a:xfrm>
          </p:grpSpPr>
          <p:sp>
            <p:nvSpPr>
              <p:cNvPr id="31" name="五边形 30"/>
              <p:cNvSpPr/>
              <p:nvPr/>
            </p:nvSpPr>
            <p:spPr>
              <a:xfrm>
                <a:off x="4991100" y="1574800"/>
                <a:ext cx="4343400" cy="711200"/>
              </a:xfrm>
              <a:prstGeom prst="homePlat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五边形 31"/>
              <p:cNvSpPr/>
              <p:nvPr/>
            </p:nvSpPr>
            <p:spPr>
              <a:xfrm>
                <a:off x="4965702" y="1790700"/>
                <a:ext cx="871800" cy="736600"/>
              </a:xfrm>
              <a:prstGeom prst="homePlat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江西拙楷" pitchFamily="2" charset="-122"/>
                    <a:ea typeface="江西拙楷" pitchFamily="2" charset="-122"/>
                  </a:rPr>
                  <a:t>唯物史观</a:t>
                </a:r>
                <a:endParaRPr lang="zh-CN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江西拙楷" pitchFamily="2" charset="-122"/>
                  <a:ea typeface="江西拙楷" pitchFamily="2" charset="-122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4590603" y="2993066"/>
              <a:ext cx="4127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latin typeface="微软雅黑" pitchFamily="34" charset="-122"/>
                  <a:ea typeface="微软雅黑" pitchFamily="34" charset="-122"/>
                </a:rPr>
                <a:t>社会意识是社会存在的反映</a:t>
              </a:r>
              <a:endParaRPr lang="en-US" altLang="zh-CN" sz="2400" b="1" dirty="0" smtClean="0">
                <a:latin typeface="微软雅黑" pitchFamily="34" charset="-122"/>
                <a:ea typeface="微软雅黑" pitchFamily="34" charset="-122"/>
              </a:endParaRPr>
            </a:p>
            <a:p>
              <a:endParaRPr lang="zh-CN" altLang="en-US" sz="2400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" name="组合 33"/>
          <p:cNvGrpSpPr/>
          <p:nvPr/>
        </p:nvGrpSpPr>
        <p:grpSpPr>
          <a:xfrm flipH="1">
            <a:off x="0" y="276458"/>
            <a:ext cx="4720856" cy="952500"/>
            <a:chOff x="4559005" y="1272954"/>
            <a:chExt cx="4720856" cy="952500"/>
          </a:xfrm>
        </p:grpSpPr>
        <p:grpSp>
          <p:nvGrpSpPr>
            <p:cNvPr id="8" name="组合 16"/>
            <p:cNvGrpSpPr/>
            <p:nvPr/>
          </p:nvGrpSpPr>
          <p:grpSpPr>
            <a:xfrm flipH="1">
              <a:off x="4559005" y="1272954"/>
              <a:ext cx="4720856" cy="952500"/>
              <a:chOff x="4965700" y="1574800"/>
              <a:chExt cx="4720856" cy="952500"/>
            </a:xfrm>
          </p:grpSpPr>
          <p:sp>
            <p:nvSpPr>
              <p:cNvPr id="37" name="五边形 36"/>
              <p:cNvSpPr/>
              <p:nvPr/>
            </p:nvSpPr>
            <p:spPr>
              <a:xfrm>
                <a:off x="4991100" y="1574800"/>
                <a:ext cx="4695456" cy="711200"/>
              </a:xfrm>
              <a:prstGeom prst="homePlat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五边形 37"/>
              <p:cNvSpPr/>
              <p:nvPr/>
            </p:nvSpPr>
            <p:spPr>
              <a:xfrm>
                <a:off x="4965700" y="1790700"/>
                <a:ext cx="1054100" cy="736600"/>
              </a:xfrm>
              <a:prstGeom prst="homePlat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江西拙楷" pitchFamily="2" charset="-122"/>
                    <a:ea typeface="江西拙楷" pitchFamily="2" charset="-122"/>
                  </a:rPr>
                  <a:t>唯物史观</a:t>
                </a:r>
                <a:endParaRPr lang="zh-CN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江西拙楷" pitchFamily="2" charset="-122"/>
                  <a:ea typeface="江西拙楷" pitchFamily="2" charset="-122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4856406" y="1429784"/>
              <a:ext cx="3416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latin typeface="微软雅黑" pitchFamily="34" charset="-122"/>
                  <a:ea typeface="微软雅黑" pitchFamily="34" charset="-122"/>
                </a:rPr>
                <a:t>社会存在决定社会意识</a:t>
              </a:r>
              <a:endParaRPr lang="zh-CN" altLang="en-US" sz="2400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2" grpId="0"/>
      <p:bldP spid="44" grpId="0"/>
      <p:bldP spid="45" grpId="0"/>
      <p:bldP spid="3" grpId="0"/>
      <p:bldP spid="46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69642" y="224086"/>
            <a:ext cx="8408544" cy="830997"/>
            <a:chOff x="571472" y="1482540"/>
            <a:chExt cx="6250152" cy="830997"/>
          </a:xfrm>
        </p:grpSpPr>
        <p:pic>
          <p:nvPicPr>
            <p:cNvPr id="3" name="图片 2" descr="印章"/>
            <p:cNvPicPr>
              <a:picLocks noChangeAspect="1"/>
            </p:cNvPicPr>
            <p:nvPr/>
          </p:nvPicPr>
          <p:blipFill>
            <a:blip r:embed="rId3" cstate="screen">
              <a:lum bright="10000" contrast="-30000"/>
            </a:blip>
            <a:stretch>
              <a:fillRect/>
            </a:stretch>
          </p:blipFill>
          <p:spPr>
            <a:xfrm rot="5400000">
              <a:off x="866454" y="1276636"/>
              <a:ext cx="624449" cy="1214414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714348" y="1643056"/>
              <a:ext cx="14287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2400" b="1" dirty="0" smtClean="0">
                  <a:solidFill>
                    <a:schemeClr val="bg1"/>
                  </a:solidFill>
                  <a:latin typeface="方正卡通简体" pitchFamily="65" charset="-122"/>
                  <a:ea typeface="方正卡通简体" pitchFamily="65" charset="-122"/>
                </a:rPr>
                <a:t>思考</a:t>
              </a:r>
              <a:r>
                <a:rPr lang="en-US" altLang="zh-CN" sz="2400" b="1" dirty="0" smtClean="0">
                  <a:solidFill>
                    <a:schemeClr val="bg1"/>
                  </a:solidFill>
                  <a:latin typeface="方正卡通简体" pitchFamily="65" charset="-122"/>
                  <a:ea typeface="方正卡通简体" pitchFamily="65" charset="-122"/>
                </a:rPr>
                <a:t>3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1785430" y="1482540"/>
              <a:ext cx="503619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2400" b="1" dirty="0" smtClean="0">
                  <a:solidFill>
                    <a:srgbClr val="C00000"/>
                  </a:solidFill>
                  <a:latin typeface="方正卡通简体" pitchFamily="65" charset="-122"/>
                  <a:ea typeface="方正卡通简体" pitchFamily="65" charset="-122"/>
                </a:rPr>
                <a:t>为什么这一时期会出现诗仙、诗圣、书圣、画圣等杰出人物？</a:t>
              </a:r>
            </a:p>
          </p:txBody>
        </p:sp>
      </p:grpSp>
      <p:pic>
        <p:nvPicPr>
          <p:cNvPr id="6" name="Picture 13" descr="C:\Users\Lenovo\Desktop\微信图片_20200920080128_副本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4163" y="350876"/>
            <a:ext cx="2164043" cy="2883588"/>
          </a:xfrm>
          <a:prstGeom prst="rect">
            <a:avLst/>
          </a:prstGeom>
          <a:noFill/>
        </p:spPr>
      </p:pic>
      <p:pic>
        <p:nvPicPr>
          <p:cNvPr id="7" name="Picture 1" descr="C:\Users\Lenovo\Desktop\微信图片_20200920080040_副本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532" t="51506" r="35351"/>
          <a:stretch>
            <a:fillRect/>
          </a:stretch>
        </p:blipFill>
        <p:spPr bwMode="auto">
          <a:xfrm>
            <a:off x="1777845" y="1165991"/>
            <a:ext cx="1836427" cy="2321488"/>
          </a:xfrm>
          <a:prstGeom prst="rect">
            <a:avLst/>
          </a:prstGeom>
          <a:noFill/>
        </p:spPr>
      </p:pic>
      <p:pic>
        <p:nvPicPr>
          <p:cNvPr id="8" name="Picture 1" descr="C:\Users\Lenovo\Desktop\微信图片_20200920080040_副本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1506" b="56174"/>
          <a:stretch>
            <a:fillRect/>
          </a:stretch>
        </p:blipFill>
        <p:spPr bwMode="auto">
          <a:xfrm rot="5400000">
            <a:off x="385515" y="3009300"/>
            <a:ext cx="1742180" cy="2097999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3604439" y="1694587"/>
            <a:ext cx="60180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800" b="1" kern="100" dirty="0" smtClean="0">
                <a:solidFill>
                  <a:srgbClr val="FF0000"/>
                </a:solidFill>
                <a:latin typeface="江西拙楷" charset="-122"/>
                <a:ea typeface="江西拙楷" charset="-122"/>
                <a:cs typeface="Times New Roman"/>
              </a:rPr>
              <a:t>道教的兴起、佛教的传入</a:t>
            </a:r>
            <a:endParaRPr lang="en-US" altLang="zh-CN" sz="2800" b="1" kern="100" dirty="0" smtClean="0">
              <a:solidFill>
                <a:srgbClr val="FF0000"/>
              </a:solidFill>
              <a:latin typeface="江西拙楷" charset="-122"/>
              <a:ea typeface="江西拙楷" charset="-122"/>
              <a:cs typeface="Times New Roman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858540" y="2455229"/>
            <a:ext cx="4572000" cy="6646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800" b="1" kern="100" dirty="0" smtClean="0">
                <a:solidFill>
                  <a:srgbClr val="00B050"/>
                </a:solidFill>
                <a:latin typeface="江西拙楷" charset="-122"/>
                <a:ea typeface="江西拙楷" charset="-122"/>
                <a:cs typeface="Times New Roman"/>
              </a:rPr>
              <a:t>文化多样性加强</a:t>
            </a:r>
            <a:endParaRPr lang="en-US" altLang="zh-CN" sz="2800" b="1" kern="100" dirty="0" smtClean="0">
              <a:solidFill>
                <a:srgbClr val="00B050"/>
              </a:solidFill>
              <a:latin typeface="江西拙楷" charset="-122"/>
              <a:ea typeface="江西拙楷" charset="-122"/>
              <a:cs typeface="Times New Roman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583172" y="3906987"/>
            <a:ext cx="50398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800" b="1" kern="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江西拙楷" charset="-122"/>
                <a:ea typeface="江西拙楷" charset="-122"/>
                <a:cs typeface="Times New Roman"/>
              </a:rPr>
              <a:t>中外交流、民族融合进一步加强</a:t>
            </a:r>
            <a:endParaRPr lang="en-US" altLang="zh-CN" sz="2800" b="1" kern="100" dirty="0" smtClean="0">
              <a:solidFill>
                <a:schemeClr val="tx2">
                  <a:lumMod val="60000"/>
                  <a:lumOff val="40000"/>
                </a:schemeClr>
              </a:solidFill>
              <a:latin typeface="江西拙楷" charset="-122"/>
              <a:ea typeface="江西拙楷" charset="-122"/>
              <a:cs typeface="Times New Roman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622992" y="3136542"/>
            <a:ext cx="407996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800" b="1" kern="100" dirty="0" smtClean="0">
                <a:solidFill>
                  <a:schemeClr val="accent5">
                    <a:lumMod val="75000"/>
                  </a:schemeClr>
                </a:solidFill>
                <a:latin typeface="江西拙楷" charset="-122"/>
                <a:ea typeface="江西拙楷" charset="-122"/>
                <a:cs typeface="Times New Roman"/>
              </a:rPr>
              <a:t>封建国家由分裂走向统一</a:t>
            </a:r>
            <a:endParaRPr lang="zh-CN" altLang="en-US" sz="2800" dirty="0">
              <a:solidFill>
                <a:schemeClr val="accent5">
                  <a:lumMod val="75000"/>
                </a:schemeClr>
              </a:solidFill>
              <a:latin typeface="江西拙楷" charset="-122"/>
              <a:ea typeface="江西拙楷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12445" t="4948" r="6442" b="12760"/>
          <a:stretch>
            <a:fillRect/>
          </a:stretch>
        </p:blipFill>
        <p:spPr bwMode="auto">
          <a:xfrm>
            <a:off x="0" y="0"/>
            <a:ext cx="9144000" cy="5215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矩形 4"/>
          <p:cNvSpPr/>
          <p:nvPr/>
        </p:nvSpPr>
        <p:spPr>
          <a:xfrm>
            <a:off x="2547596" y="2280221"/>
            <a:ext cx="43227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b="1" spc="78" dirty="0" smtClean="0">
                <a:ln>
                  <a:solidFill>
                    <a:schemeClr val="bg1"/>
                  </a:solidFill>
                </a:ln>
                <a:latin typeface="江西拙楷" pitchFamily="2" charset="-122"/>
                <a:ea typeface="江西拙楷" pitchFamily="2" charset="-122"/>
              </a:rPr>
              <a:t>中外文化交流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/>
          <a:srcRect l="12445" t="4948" r="6442" b="12760"/>
          <a:stretch>
            <a:fillRect/>
          </a:stretch>
        </p:blipFill>
        <p:spPr bwMode="auto">
          <a:xfrm>
            <a:off x="0" y="0"/>
            <a:ext cx="9144000" cy="5215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" name="Picture 6" descr="http://pic167.nipic.com/file/20180603/24969966_150321494034_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532" t="8882" r="36860" b="77927"/>
          <a:stretch>
            <a:fillRect/>
          </a:stretch>
        </p:blipFill>
        <p:spPr bwMode="auto">
          <a:xfrm>
            <a:off x="5486400" y="1390707"/>
            <a:ext cx="859808" cy="410798"/>
          </a:xfrm>
          <a:prstGeom prst="rect">
            <a:avLst/>
          </a:prstGeom>
          <a:noFill/>
        </p:spPr>
      </p:pic>
      <p:pic>
        <p:nvPicPr>
          <p:cNvPr id="21" name="Picture 6" descr="http://pic167.nipic.com/file/20180603/24969966_150321494034_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532" t="8882" r="36860" b="77927"/>
          <a:stretch>
            <a:fillRect/>
          </a:stretch>
        </p:blipFill>
        <p:spPr bwMode="auto">
          <a:xfrm rot="19202835">
            <a:off x="5707039" y="1843357"/>
            <a:ext cx="859808" cy="410798"/>
          </a:xfrm>
          <a:prstGeom prst="rect">
            <a:avLst/>
          </a:prstGeom>
          <a:noFill/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141518"/>
              </a:clrFrom>
              <a:clrTo>
                <a:srgbClr val="141518">
                  <a:alpha val="0"/>
                </a:srgbClr>
              </a:clrTo>
            </a:clrChange>
            <a:lum bright="10000"/>
          </a:blip>
          <a:srcRect l="26794" t="29167" r="56076" b="26302"/>
          <a:stretch>
            <a:fillRect/>
          </a:stretch>
        </p:blipFill>
        <p:spPr bwMode="auto">
          <a:xfrm>
            <a:off x="4359372" y="738963"/>
            <a:ext cx="1329489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6" descr="http://pic167.nipic.com/file/20180603/24969966_150321494034_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532" t="8882" r="36860" b="77927"/>
          <a:stretch>
            <a:fillRect/>
          </a:stretch>
        </p:blipFill>
        <p:spPr bwMode="auto">
          <a:xfrm rot="20342377">
            <a:off x="6497210" y="1243929"/>
            <a:ext cx="817305" cy="410798"/>
          </a:xfrm>
          <a:prstGeom prst="rect">
            <a:avLst/>
          </a:prstGeom>
          <a:noFill/>
        </p:spPr>
      </p:pic>
      <p:pic>
        <p:nvPicPr>
          <p:cNvPr id="12" name="Picture 6" descr="http://pic167.nipic.com/file/20180603/24969966_150321494034_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532" t="8882" r="36860" b="77927"/>
          <a:stretch>
            <a:fillRect/>
          </a:stretch>
        </p:blipFill>
        <p:spPr bwMode="auto">
          <a:xfrm rot="185502">
            <a:off x="6541357" y="1541959"/>
            <a:ext cx="817305" cy="410798"/>
          </a:xfrm>
          <a:prstGeom prst="rect">
            <a:avLst/>
          </a:prstGeom>
          <a:noFill/>
        </p:spPr>
      </p:pic>
      <p:pic>
        <p:nvPicPr>
          <p:cNvPr id="13" name="Picture 2" descr="C:\Users\Lenovo\Desktop\微信图片_20200920075935_副本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77743" y="178130"/>
            <a:ext cx="1855983" cy="2601708"/>
          </a:xfrm>
          <a:prstGeom prst="rect">
            <a:avLst/>
          </a:prstGeom>
          <a:noFill/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 cstate="print">
            <a:lum bright="10000" contrast="10000"/>
          </a:blip>
          <a:srcRect l="28125" t="34375" r="21875" b="31249"/>
          <a:stretch>
            <a:fillRect/>
          </a:stretch>
        </p:blipFill>
        <p:spPr bwMode="auto">
          <a:xfrm>
            <a:off x="1908500" y="1254559"/>
            <a:ext cx="1928826" cy="176809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9" cstate="print"/>
          <a:srcRect l="34375" t="32031" r="22916" b="14842"/>
          <a:stretch>
            <a:fillRect/>
          </a:stretch>
        </p:blipFill>
        <p:spPr bwMode="auto">
          <a:xfrm>
            <a:off x="3464325" y="202019"/>
            <a:ext cx="1033735" cy="171449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grpSp>
        <p:nvGrpSpPr>
          <p:cNvPr id="16" name="组合 12"/>
          <p:cNvGrpSpPr/>
          <p:nvPr/>
        </p:nvGrpSpPr>
        <p:grpSpPr>
          <a:xfrm rot="20537522">
            <a:off x="410961" y="630412"/>
            <a:ext cx="2653421" cy="1092530"/>
            <a:chOff x="6158069" y="3099459"/>
            <a:chExt cx="2653421" cy="1092530"/>
          </a:xfrm>
        </p:grpSpPr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2778DE8D-A6E6-4AB1-B8C5-A51035DE1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">
                      <a14:imgEffect>
                        <a14:backgroundRemoval t="9804" b="92157" l="3000" r="95800">
                          <a14:foregroundMark x1="33200" y1="49673" x2="3000" y2="49020"/>
                          <a14:foregroundMark x1="30600" y1="14379" x2="63000" y2="14379"/>
                          <a14:foregroundMark x1="92000" y1="32026" x2="95800" y2="33333"/>
                          <a14:foregroundMark x1="81000" y1="17647" x2="81800" y2="18954"/>
                          <a14:foregroundMark x1="72600" y1="13725" x2="69800" y2="11111"/>
                          <a14:foregroundMark x1="38400" y1="75163" x2="37400" y2="921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8069" y="3099459"/>
              <a:ext cx="2653421" cy="1092530"/>
            </a:xfrm>
            <a:prstGeom prst="rect">
              <a:avLst/>
            </a:prstGeom>
          </p:spPr>
        </p:pic>
        <p:sp>
          <p:nvSpPr>
            <p:cNvPr id="18" name="文本框 21">
              <a:extLst>
                <a:ext uri="{FF2B5EF4-FFF2-40B4-BE49-F238E27FC236}">
                  <a16:creationId xmlns="" xmlns:a16="http://schemas.microsoft.com/office/drawing/2014/main" id="{4B32BF5B-EAC1-4DAE-BE61-42CE42B3302F}"/>
                </a:ext>
              </a:extLst>
            </p:cNvPr>
            <p:cNvSpPr txBox="1"/>
            <p:nvPr/>
          </p:nvSpPr>
          <p:spPr>
            <a:xfrm>
              <a:off x="6512381" y="3404068"/>
              <a:ext cx="1362352" cy="4385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algn="ctr">
                <a:defRPr sz="3200" b="1">
                  <a:solidFill>
                    <a:srgbClr val="808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400" dirty="0" smtClean="0">
                  <a:solidFill>
                    <a:srgbClr val="FFC000"/>
                  </a:solidFill>
                  <a:latin typeface="江西拙楷" pitchFamily="2" charset="-122"/>
                  <a:ea typeface="江西拙楷" pitchFamily="2" charset="-122"/>
                </a:rPr>
                <a:t>民族自信</a:t>
              </a:r>
              <a:endParaRPr lang="zh-CN" alt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江西拙楷" pitchFamily="2" charset="-122"/>
                <a:ea typeface="江西拙楷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9"/>
          <p:cNvSpPr txBox="1"/>
          <p:nvPr/>
        </p:nvSpPr>
        <p:spPr>
          <a:xfrm>
            <a:off x="711804" y="339396"/>
            <a:ext cx="8218836" cy="964571"/>
          </a:xfrm>
          <a:prstGeom prst="rect">
            <a:avLst/>
          </a:prstGeom>
          <a:noFill/>
          <a:ln w="9525">
            <a:noFill/>
          </a:ln>
        </p:spPr>
        <p:txBody>
          <a:bodyPr wrap="square" lIns="71321" tIns="35661" rIns="71321" bIns="35661">
            <a:spAutoFit/>
          </a:bodyPr>
          <a:lstStyle/>
          <a:p>
            <a:pPr algn="just" rtl="0"/>
            <a:r>
              <a:rPr lang="en-US" altLang="zh-CN" sz="2400" b="1" kern="12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仿宋" panose="02010609060101010101" charset="-122"/>
              </a:rPr>
              <a:t>     </a:t>
            </a:r>
            <a:r>
              <a:rPr lang="zh-CN" altLang="en-US" sz="2400" b="1" kern="12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仿宋" panose="02010609060101010101" charset="-122"/>
              </a:rPr>
              <a:t>课程标准</a:t>
            </a:r>
            <a:endParaRPr lang="en-US" altLang="zh-CN" sz="2400" b="1" kern="1200" dirty="0">
              <a:solidFill>
                <a:prstClr val="black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356607" algn="l" rtl="0"/>
            <a:endParaRPr lang="en-US" altLang="zh-CN" sz="1000" b="1" kern="1200" dirty="0">
              <a:solidFill>
                <a:prstClr val="black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356607"/>
            <a:r>
              <a:rPr lang="zh-CN" altLang="en-US" sz="2400" b="1" dirty="0" smtClean="0">
                <a:solidFill>
                  <a:prstClr val="black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认识三国两晋南北朝至隋唐时期在思想文化领域的新成就。</a:t>
            </a:r>
          </a:p>
        </p:txBody>
      </p:sp>
      <p:pic>
        <p:nvPicPr>
          <p:cNvPr id="5" name="Picture 3" descr="C:\Users\Administrator\Desktop\所需图片\第5课 三国两晋南北朝\微信图片_20200724162753_副本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1759" r="40625" b="11298"/>
          <a:stretch>
            <a:fillRect/>
          </a:stretch>
        </p:blipFill>
        <p:spPr bwMode="auto">
          <a:xfrm rot="16200000">
            <a:off x="-94586" y="308882"/>
            <a:ext cx="1105966" cy="916793"/>
          </a:xfrm>
          <a:prstGeom prst="rect">
            <a:avLst/>
          </a:prstGeom>
          <a:noFill/>
        </p:spPr>
      </p:pic>
      <p:sp>
        <p:nvSpPr>
          <p:cNvPr id="6" name="文本框 28"/>
          <p:cNvSpPr txBox="1"/>
          <p:nvPr/>
        </p:nvSpPr>
        <p:spPr>
          <a:xfrm>
            <a:off x="762414" y="1940118"/>
            <a:ext cx="805755" cy="984704"/>
          </a:xfrm>
          <a:prstGeom prst="rect">
            <a:avLst/>
          </a:prstGeom>
          <a:noFill/>
          <a:ln w="9525">
            <a:noFill/>
          </a:ln>
        </p:spPr>
        <p:txBody>
          <a:bodyPr vert="eaVert" wrap="none" lIns="71321" tIns="35661" rIns="71321" bIns="35661">
            <a:spAutoFit/>
          </a:bodyPr>
          <a:lstStyle/>
          <a:p>
            <a:pPr rtl="0"/>
            <a:r>
              <a:rPr lang="zh-CN" altLang="en-US" sz="2500" b="1" kern="1200" dirty="0" smtClean="0">
                <a:solidFill>
                  <a:prstClr val="black"/>
                </a:solidFill>
                <a:latin typeface="江西拙楷" pitchFamily="2" charset="-122"/>
                <a:ea typeface="江西拙楷" pitchFamily="2" charset="-122"/>
                <a:cs typeface="+mn-cs"/>
              </a:rPr>
              <a:t>内容</a:t>
            </a:r>
            <a:endParaRPr lang="en-US" altLang="zh-CN" sz="2500" b="1" kern="1200" dirty="0" smtClean="0">
              <a:solidFill>
                <a:prstClr val="black"/>
              </a:solidFill>
              <a:latin typeface="江西拙楷" pitchFamily="2" charset="-122"/>
              <a:ea typeface="江西拙楷" pitchFamily="2" charset="-122"/>
              <a:cs typeface="+mn-cs"/>
            </a:endParaRPr>
          </a:p>
          <a:p>
            <a:pPr algn="ctr" rtl="0"/>
            <a:r>
              <a:rPr lang="en-US" altLang="zh-CN" kern="1200" dirty="0" smtClean="0">
                <a:solidFill>
                  <a:prstClr val="black"/>
                </a:solidFill>
                <a:latin typeface="Calibri" panose="020F0502020204030204" pitchFamily="34" charset="0"/>
                <a:ea typeface="宋体"/>
                <a:cs typeface="+mn-cs"/>
              </a:rPr>
              <a:t>CONTENT</a:t>
            </a:r>
            <a:endParaRPr lang="en-US" altLang="zh-CN" kern="1200" dirty="0">
              <a:solidFill>
                <a:prstClr val="black"/>
              </a:solidFill>
              <a:latin typeface="Calibri" panose="020F0502020204030204" pitchFamily="34" charset="0"/>
              <a:ea typeface="宋体"/>
              <a:cs typeface="+mn-cs"/>
            </a:endParaRPr>
          </a:p>
        </p:txBody>
      </p:sp>
      <p:cxnSp>
        <p:nvCxnSpPr>
          <p:cNvPr id="7" name="直接连接符 6"/>
          <p:cNvCxnSpPr/>
          <p:nvPr/>
        </p:nvCxnSpPr>
        <p:spPr>
          <a:xfrm rot="5400000" flipH="1">
            <a:off x="5778000" y="-1972884"/>
            <a:ext cx="0" cy="6732000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11">
            <a:hlinkClick r:id="" action="ppaction://noaction"/>
          </p:cNvPr>
          <p:cNvSpPr txBox="1"/>
          <p:nvPr/>
        </p:nvSpPr>
        <p:spPr>
          <a:xfrm>
            <a:off x="1684068" y="2047183"/>
            <a:ext cx="6357981" cy="502906"/>
          </a:xfrm>
          <a:prstGeom prst="rect">
            <a:avLst/>
          </a:prstGeom>
          <a:noFill/>
          <a:ln w="9525">
            <a:noFill/>
          </a:ln>
        </p:spPr>
        <p:txBody>
          <a:bodyPr wrap="square" lIns="71321" tIns="35661" rIns="71321" bIns="35661">
            <a:spAutoFit/>
          </a:bodyPr>
          <a:lstStyle/>
          <a:p>
            <a:pPr algn="just"/>
            <a:r>
              <a:rPr lang="en-US" altLang="zh-CN" sz="2800" b="1" kern="1200" spc="78" dirty="0">
                <a:solidFill>
                  <a:prstClr val="black"/>
                </a:solidFill>
                <a:latin typeface="江西拙楷" pitchFamily="2" charset="-122"/>
                <a:ea typeface="江西拙楷" pitchFamily="2" charset="-122"/>
                <a:cs typeface="+mn-cs"/>
              </a:rPr>
              <a:t>  </a:t>
            </a:r>
            <a:r>
              <a:rPr lang="en-US" altLang="zh-CN" sz="2800" b="1" spc="78" dirty="0" smtClean="0">
                <a:solidFill>
                  <a:prstClr val="black"/>
                </a:solidFill>
                <a:latin typeface="江西拙楷" pitchFamily="2" charset="-122"/>
                <a:ea typeface="江西拙楷" pitchFamily="2" charset="-122"/>
              </a:rPr>
              <a:t>01·</a:t>
            </a:r>
            <a:r>
              <a:rPr lang="zh-CN" altLang="en-US" sz="2800" b="1" spc="78" dirty="0" smtClean="0">
                <a:solidFill>
                  <a:prstClr val="black"/>
                </a:solidFill>
                <a:latin typeface="江西拙楷" pitchFamily="2" charset="-122"/>
                <a:ea typeface="江西拙楷" pitchFamily="2" charset="-122"/>
              </a:rPr>
              <a:t>儒学、道教与佛教的发展</a:t>
            </a:r>
          </a:p>
        </p:txBody>
      </p:sp>
      <p:sp>
        <p:nvSpPr>
          <p:cNvPr id="9" name="文本框 14">
            <a:hlinkClick r:id="" action="ppaction://noaction"/>
          </p:cNvPr>
          <p:cNvSpPr txBox="1"/>
          <p:nvPr/>
        </p:nvSpPr>
        <p:spPr>
          <a:xfrm>
            <a:off x="1645094" y="2536118"/>
            <a:ext cx="4786346" cy="502906"/>
          </a:xfrm>
          <a:prstGeom prst="rect">
            <a:avLst/>
          </a:prstGeom>
          <a:noFill/>
          <a:ln w="9525">
            <a:noFill/>
          </a:ln>
        </p:spPr>
        <p:txBody>
          <a:bodyPr wrap="square" lIns="71321" tIns="35661" rIns="71321" bIns="35661">
            <a:spAutoFit/>
          </a:bodyPr>
          <a:lstStyle/>
          <a:p>
            <a:pPr algn="just"/>
            <a:r>
              <a:rPr lang="en-US" altLang="zh-CN" sz="2800" b="1" kern="1200" spc="78" dirty="0">
                <a:solidFill>
                  <a:prstClr val="black"/>
                </a:solidFill>
                <a:latin typeface="江西拙楷" pitchFamily="2" charset="-122"/>
                <a:ea typeface="江西拙楷" pitchFamily="2" charset="-122"/>
                <a:cs typeface="+mn-cs"/>
              </a:rPr>
              <a:t>  </a:t>
            </a:r>
            <a:r>
              <a:rPr lang="en-US" altLang="zh-CN" sz="2800" b="1" spc="78" dirty="0" smtClean="0">
                <a:solidFill>
                  <a:prstClr val="black"/>
                </a:solidFill>
                <a:latin typeface="江西拙楷" pitchFamily="2" charset="-122"/>
                <a:ea typeface="江西拙楷" pitchFamily="2" charset="-122"/>
              </a:rPr>
              <a:t>02·</a:t>
            </a:r>
            <a:r>
              <a:rPr lang="zh-CN" altLang="en-US" sz="2800" b="1" spc="78" dirty="0" smtClean="0">
                <a:solidFill>
                  <a:prstClr val="black"/>
                </a:solidFill>
                <a:latin typeface="江西拙楷" pitchFamily="2" charset="-122"/>
                <a:ea typeface="江西拙楷" pitchFamily="2" charset="-122"/>
              </a:rPr>
              <a:t>文学艺术</a:t>
            </a:r>
          </a:p>
        </p:txBody>
      </p:sp>
      <p:sp>
        <p:nvSpPr>
          <p:cNvPr id="10" name="文本框 14">
            <a:hlinkClick r:id="" action="ppaction://noaction"/>
          </p:cNvPr>
          <p:cNvSpPr txBox="1"/>
          <p:nvPr/>
        </p:nvSpPr>
        <p:spPr>
          <a:xfrm>
            <a:off x="1618738" y="3022400"/>
            <a:ext cx="4786346" cy="502906"/>
          </a:xfrm>
          <a:prstGeom prst="rect">
            <a:avLst/>
          </a:prstGeom>
          <a:noFill/>
          <a:ln w="9525">
            <a:noFill/>
          </a:ln>
        </p:spPr>
        <p:txBody>
          <a:bodyPr wrap="square" lIns="71321" tIns="35661" rIns="71321" bIns="35661">
            <a:spAutoFit/>
          </a:bodyPr>
          <a:lstStyle/>
          <a:p>
            <a:pPr algn="just"/>
            <a:r>
              <a:rPr lang="en-US" altLang="zh-CN" sz="2800" b="1" kern="1200" spc="78" dirty="0">
                <a:solidFill>
                  <a:prstClr val="black"/>
                </a:solidFill>
                <a:latin typeface="江西拙楷" pitchFamily="2" charset="-122"/>
                <a:ea typeface="江西拙楷" pitchFamily="2" charset="-122"/>
                <a:cs typeface="+mn-cs"/>
              </a:rPr>
              <a:t>  </a:t>
            </a:r>
            <a:r>
              <a:rPr lang="en-US" altLang="zh-CN" sz="2800" b="1" spc="78" dirty="0">
                <a:solidFill>
                  <a:prstClr val="black"/>
                </a:solidFill>
                <a:latin typeface="江西拙楷" pitchFamily="2" charset="-122"/>
                <a:ea typeface="江西拙楷" pitchFamily="2" charset="-122"/>
              </a:rPr>
              <a:t>03</a:t>
            </a:r>
            <a:r>
              <a:rPr lang="en-US" altLang="zh-CN" sz="2800" b="1" spc="78" dirty="0" smtClean="0">
                <a:solidFill>
                  <a:prstClr val="black"/>
                </a:solidFill>
                <a:latin typeface="江西拙楷" pitchFamily="2" charset="-122"/>
                <a:ea typeface="江西拙楷" pitchFamily="2" charset="-122"/>
              </a:rPr>
              <a:t>·</a:t>
            </a:r>
            <a:r>
              <a:rPr lang="zh-CN" altLang="en-US" sz="2800" b="1" spc="78" dirty="0" smtClean="0">
                <a:solidFill>
                  <a:prstClr val="black"/>
                </a:solidFill>
                <a:latin typeface="江西拙楷" pitchFamily="2" charset="-122"/>
                <a:ea typeface="江西拙楷" pitchFamily="2" charset="-122"/>
              </a:rPr>
              <a:t>科技</a:t>
            </a:r>
            <a:endParaRPr lang="zh-CN" altLang="en-US" sz="2800" b="1" spc="78" dirty="0">
              <a:solidFill>
                <a:prstClr val="black"/>
              </a:solidFill>
              <a:latin typeface="江西拙楷" pitchFamily="2" charset="-122"/>
              <a:ea typeface="江西拙楷" pitchFamily="2" charset="-122"/>
            </a:endParaRPr>
          </a:p>
        </p:txBody>
      </p:sp>
      <p:sp>
        <p:nvSpPr>
          <p:cNvPr id="11" name="文本框 14">
            <a:hlinkClick r:id="" action="ppaction://noaction"/>
          </p:cNvPr>
          <p:cNvSpPr txBox="1"/>
          <p:nvPr/>
        </p:nvSpPr>
        <p:spPr>
          <a:xfrm>
            <a:off x="1581131" y="3495433"/>
            <a:ext cx="4786346" cy="502906"/>
          </a:xfrm>
          <a:prstGeom prst="rect">
            <a:avLst/>
          </a:prstGeom>
          <a:noFill/>
          <a:ln w="9525">
            <a:noFill/>
          </a:ln>
        </p:spPr>
        <p:txBody>
          <a:bodyPr wrap="square" lIns="71321" tIns="35661" rIns="71321" bIns="35661">
            <a:spAutoFit/>
          </a:bodyPr>
          <a:lstStyle/>
          <a:p>
            <a:pPr algn="just"/>
            <a:r>
              <a:rPr lang="en-US" altLang="zh-CN" sz="2800" b="1" kern="1200" spc="78" dirty="0">
                <a:solidFill>
                  <a:prstClr val="black"/>
                </a:solidFill>
                <a:latin typeface="江西拙楷" pitchFamily="2" charset="-122"/>
                <a:ea typeface="江西拙楷" pitchFamily="2" charset="-122"/>
                <a:cs typeface="+mn-cs"/>
              </a:rPr>
              <a:t>  </a:t>
            </a:r>
            <a:r>
              <a:rPr lang="en-US" altLang="zh-CN" sz="2800" b="1" spc="78" dirty="0" smtClean="0">
                <a:solidFill>
                  <a:prstClr val="black"/>
                </a:solidFill>
                <a:latin typeface="江西拙楷" pitchFamily="2" charset="-122"/>
                <a:ea typeface="江西拙楷" pitchFamily="2" charset="-122"/>
              </a:rPr>
              <a:t>04·</a:t>
            </a:r>
            <a:r>
              <a:rPr lang="zh-CN" altLang="en-US" sz="2800" b="1" spc="78" dirty="0" smtClean="0">
                <a:solidFill>
                  <a:prstClr val="black"/>
                </a:solidFill>
                <a:latin typeface="江西拙楷" pitchFamily="2" charset="-122"/>
                <a:ea typeface="江西拙楷" pitchFamily="2" charset="-122"/>
              </a:rPr>
              <a:t>中外文化交流</a:t>
            </a:r>
            <a:endParaRPr lang="zh-CN" altLang="en-US" sz="2800" b="1" spc="78" dirty="0">
              <a:solidFill>
                <a:prstClr val="black"/>
              </a:solidFill>
              <a:latin typeface="江西拙楷" pitchFamily="2" charset="-122"/>
              <a:ea typeface="江西拙楷" pitchFamily="2" charset="-122"/>
            </a:endParaRPr>
          </a:p>
        </p:txBody>
      </p:sp>
      <p:pic>
        <p:nvPicPr>
          <p:cNvPr id="18434" name="Picture 2" descr="https://timgsa.baidu.com/timg?image&amp;quality=80&amp;size=b9999_10000&amp;sec=1600579865574&amp;di=b714479ca2dea5470d8ebb01c3ea02f2&amp;imgtype=0&amp;src=http%3A%2F%2Fimg.mp.itc.cn%2Fupload%2F20161226%2F37d670e3f59f4670b2d88e8805f0b841_th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9282" y="2438400"/>
            <a:ext cx="3057525" cy="2705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0" y="1082934"/>
          <a:ext cx="9143999" cy="39425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903238"/>
                <a:gridCol w="1424337"/>
                <a:gridCol w="983068"/>
                <a:gridCol w="5833356"/>
              </a:tblGrid>
              <a:tr h="3942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江西拙楷" pitchFamily="2" charset="-122"/>
                          <a:ea typeface="江西拙楷" pitchFamily="2" charset="-122"/>
                        </a:rPr>
                        <a:t>领域</a:t>
                      </a:r>
                      <a:endParaRPr lang="zh-CN" altLang="en-US" sz="1800" b="1" dirty="0">
                        <a:latin typeface="江西拙楷" pitchFamily="2" charset="-122"/>
                        <a:ea typeface="江西拙楷" pitchFamily="2" charset="-122"/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江西拙楷" pitchFamily="2" charset="-122"/>
                          <a:ea typeface="江西拙楷" pitchFamily="2" charset="-122"/>
                        </a:rPr>
                        <a:t>时期</a:t>
                      </a:r>
                      <a:endParaRPr lang="zh-CN" altLang="en-US" sz="1800" b="1" dirty="0">
                        <a:latin typeface="江西拙楷" pitchFamily="2" charset="-122"/>
                        <a:ea typeface="江西拙楷" pitchFamily="2" charset="-122"/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江西拙楷" pitchFamily="2" charset="-122"/>
                          <a:ea typeface="江西拙楷" pitchFamily="2" charset="-122"/>
                        </a:rPr>
                        <a:t>人物</a:t>
                      </a:r>
                      <a:endParaRPr lang="zh-CN" altLang="en-US" sz="1800" b="1" dirty="0">
                        <a:latin typeface="江西拙楷" pitchFamily="2" charset="-122"/>
                        <a:ea typeface="江西拙楷" pitchFamily="2" charset="-122"/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江西拙楷" pitchFamily="2" charset="-122"/>
                          <a:ea typeface="江西拙楷" pitchFamily="2" charset="-122"/>
                        </a:rPr>
                        <a:t>主要成就</a:t>
                      </a:r>
                      <a:endParaRPr lang="zh-CN" altLang="en-US" sz="1800" b="1" dirty="0">
                        <a:latin typeface="江西拙楷" pitchFamily="2" charset="-122"/>
                        <a:ea typeface="江西拙楷" pitchFamily="2" charset="-122"/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942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江西拙楷" pitchFamily="2" charset="-122"/>
                          <a:ea typeface="江西拙楷" pitchFamily="2" charset="-122"/>
                        </a:rPr>
                        <a:t>数学</a:t>
                      </a:r>
                      <a:endParaRPr lang="zh-CN" altLang="en-US" sz="1800" b="1" dirty="0">
                        <a:latin typeface="江西拙楷" pitchFamily="2" charset="-122"/>
                        <a:ea typeface="江西拙楷" pitchFamily="2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仿宋" pitchFamily="49" charset="-122"/>
                          <a:ea typeface="仿宋" pitchFamily="49" charset="-122"/>
                        </a:rPr>
                        <a:t>南朝</a:t>
                      </a:r>
                      <a:endParaRPr lang="zh-CN" altLang="en-US" sz="1800" b="1" dirty="0">
                        <a:latin typeface="仿宋" pitchFamily="49" charset="-122"/>
                        <a:ea typeface="仿宋" pitchFamily="49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 smtClean="0">
                          <a:latin typeface="仿宋" pitchFamily="49" charset="-122"/>
                          <a:ea typeface="仿宋" pitchFamily="49" charset="-122"/>
                        </a:rPr>
                        <a:t>祖冲之</a:t>
                      </a:r>
                      <a:endParaRPr lang="zh-CN" altLang="en-US" sz="1800" b="1" dirty="0">
                        <a:latin typeface="仿宋" pitchFamily="49" charset="-122"/>
                        <a:ea typeface="仿宋" pitchFamily="49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仿宋" pitchFamily="49" charset="-122"/>
                          <a:ea typeface="仿宋" pitchFamily="49" charset="-122"/>
                        </a:rPr>
                        <a:t>精确地计算出圆周率是在</a:t>
                      </a:r>
                      <a:r>
                        <a:rPr lang="en-US" altLang="zh-CN" sz="1800" dirty="0" smtClean="0">
                          <a:latin typeface="仿宋" pitchFamily="49" charset="-122"/>
                          <a:ea typeface="仿宋" pitchFamily="49" charset="-122"/>
                        </a:rPr>
                        <a:t>3.1415926</a:t>
                      </a:r>
                      <a:r>
                        <a:rPr lang="zh-CN" altLang="en-US" sz="1800" dirty="0" smtClean="0">
                          <a:latin typeface="仿宋" pitchFamily="49" charset="-122"/>
                          <a:ea typeface="仿宋" pitchFamily="49" charset="-122"/>
                        </a:rPr>
                        <a:t>和</a:t>
                      </a:r>
                      <a:r>
                        <a:rPr lang="en-US" altLang="zh-CN" sz="1800" dirty="0" smtClean="0">
                          <a:latin typeface="仿宋" pitchFamily="49" charset="-122"/>
                          <a:ea typeface="仿宋" pitchFamily="49" charset="-122"/>
                        </a:rPr>
                        <a:t>3.1415927</a:t>
                      </a:r>
                      <a:r>
                        <a:rPr lang="zh-CN" altLang="en-US" sz="1800" dirty="0" smtClean="0">
                          <a:latin typeface="仿宋" pitchFamily="49" charset="-122"/>
                          <a:ea typeface="仿宋" pitchFamily="49" charset="-122"/>
                        </a:rPr>
                        <a:t>之间</a:t>
                      </a:r>
                      <a:endParaRPr lang="zh-CN" altLang="en-US" sz="1800" b="1" dirty="0">
                        <a:latin typeface="仿宋" pitchFamily="49" charset="-122"/>
                        <a:ea typeface="仿宋" pitchFamily="49" charset="-122"/>
                      </a:endParaRPr>
                    </a:p>
                  </a:txBody>
                  <a:tcPr marL="68580" marR="68580" marT="34290" marB="34290" anchor="ctr"/>
                </a:tc>
              </a:tr>
              <a:tr h="3942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江西拙楷" pitchFamily="2" charset="-122"/>
                          <a:ea typeface="江西拙楷" pitchFamily="2" charset="-122"/>
                        </a:rPr>
                        <a:t>农学</a:t>
                      </a:r>
                      <a:endParaRPr lang="zh-CN" altLang="en-US" sz="1800" b="1" dirty="0">
                        <a:latin typeface="江西拙楷" pitchFamily="2" charset="-122"/>
                        <a:ea typeface="江西拙楷" pitchFamily="2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仿宋" pitchFamily="49" charset="-122"/>
                          <a:ea typeface="仿宋" pitchFamily="49" charset="-122"/>
                        </a:rPr>
                        <a:t>北朝</a:t>
                      </a:r>
                      <a:endParaRPr lang="zh-CN" altLang="en-US" sz="1800" b="1" dirty="0">
                        <a:latin typeface="仿宋" pitchFamily="49" charset="-122"/>
                        <a:ea typeface="仿宋" pitchFamily="49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 smtClean="0">
                          <a:latin typeface="仿宋" pitchFamily="49" charset="-122"/>
                          <a:ea typeface="仿宋" pitchFamily="49" charset="-122"/>
                        </a:rPr>
                        <a:t>贾思勰</a:t>
                      </a:r>
                      <a:endParaRPr lang="zh-CN" altLang="en-US" sz="1800" b="1" dirty="0">
                        <a:latin typeface="仿宋" pitchFamily="49" charset="-122"/>
                        <a:ea typeface="仿宋" pitchFamily="49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仿宋" pitchFamily="49" charset="-122"/>
                          <a:ea typeface="仿宋" pitchFamily="49" charset="-122"/>
                        </a:rPr>
                        <a:t>《</a:t>
                      </a:r>
                      <a:r>
                        <a:rPr lang="zh-CN" altLang="en-US" sz="1800" dirty="0" smtClean="0">
                          <a:latin typeface="仿宋" pitchFamily="49" charset="-122"/>
                          <a:ea typeface="仿宋" pitchFamily="49" charset="-122"/>
                        </a:rPr>
                        <a:t>齐民要术</a:t>
                      </a:r>
                      <a:r>
                        <a:rPr lang="en-US" altLang="zh-CN" sz="1800" dirty="0" smtClean="0">
                          <a:latin typeface="仿宋" pitchFamily="49" charset="-122"/>
                          <a:ea typeface="仿宋" pitchFamily="49" charset="-122"/>
                        </a:rPr>
                        <a:t>》</a:t>
                      </a:r>
                      <a:r>
                        <a:rPr lang="zh-CN" altLang="en-US" sz="1800" kern="100" dirty="0" smtClean="0">
                          <a:latin typeface="仿宋" pitchFamily="49" charset="-122"/>
                          <a:ea typeface="仿宋" pitchFamily="49" charset="-122"/>
                          <a:sym typeface="+mn-ea"/>
                        </a:rPr>
                        <a:t>是中国现存最早的一部完整的农书</a:t>
                      </a:r>
                      <a:endParaRPr lang="zh-CN" altLang="en-US" sz="1800" b="1" dirty="0">
                        <a:latin typeface="仿宋" pitchFamily="49" charset="-122"/>
                        <a:ea typeface="仿宋" pitchFamily="49" charset="-122"/>
                      </a:endParaRPr>
                    </a:p>
                  </a:txBody>
                  <a:tcPr marL="68580" marR="68580" marT="34290" marB="34290" anchor="ctr"/>
                </a:tc>
              </a:tr>
              <a:tr h="3942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江西拙楷" pitchFamily="2" charset="-122"/>
                          <a:ea typeface="江西拙楷" pitchFamily="2" charset="-122"/>
                        </a:rPr>
                        <a:t>地理</a:t>
                      </a:r>
                      <a:endParaRPr lang="zh-CN" altLang="en-US" sz="1800" b="1" dirty="0">
                        <a:latin typeface="江西拙楷" pitchFamily="2" charset="-122"/>
                        <a:ea typeface="江西拙楷" pitchFamily="2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仿宋" pitchFamily="49" charset="-122"/>
                          <a:ea typeface="仿宋" pitchFamily="49" charset="-122"/>
                        </a:rPr>
                        <a:t>西晋</a:t>
                      </a:r>
                      <a:endParaRPr lang="zh-CN" altLang="en-US" sz="1800" b="1" dirty="0">
                        <a:latin typeface="仿宋" pitchFamily="49" charset="-122"/>
                        <a:ea typeface="仿宋" pitchFamily="49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 smtClean="0">
                          <a:latin typeface="仿宋" pitchFamily="49" charset="-122"/>
                          <a:ea typeface="仿宋" pitchFamily="49" charset="-122"/>
                        </a:rPr>
                        <a:t>裴秀</a:t>
                      </a:r>
                      <a:endParaRPr lang="zh-CN" altLang="en-US" sz="1800" b="1" dirty="0">
                        <a:latin typeface="仿宋" pitchFamily="49" charset="-122"/>
                        <a:ea typeface="仿宋" pitchFamily="49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仿宋" pitchFamily="49" charset="-122"/>
                          <a:ea typeface="仿宋" pitchFamily="49" charset="-122"/>
                        </a:rPr>
                        <a:t>绘制出</a:t>
                      </a:r>
                      <a:r>
                        <a:rPr lang="en-US" altLang="zh-CN" sz="1800" dirty="0" smtClean="0">
                          <a:latin typeface="仿宋" pitchFamily="49" charset="-122"/>
                          <a:ea typeface="仿宋" pitchFamily="49" charset="-122"/>
                        </a:rPr>
                        <a:t>《</a:t>
                      </a:r>
                      <a:r>
                        <a:rPr lang="zh-CN" altLang="en-US" sz="1800" dirty="0" smtClean="0">
                          <a:latin typeface="仿宋" pitchFamily="49" charset="-122"/>
                          <a:ea typeface="仿宋" pitchFamily="49" charset="-122"/>
                        </a:rPr>
                        <a:t>禹贡地域图</a:t>
                      </a:r>
                      <a:r>
                        <a:rPr lang="en-US" altLang="zh-CN" sz="1800" dirty="0" smtClean="0">
                          <a:latin typeface="仿宋" pitchFamily="49" charset="-122"/>
                          <a:ea typeface="仿宋" pitchFamily="49" charset="-122"/>
                        </a:rPr>
                        <a:t>》</a:t>
                      </a:r>
                      <a:r>
                        <a:rPr lang="zh-CN" altLang="en-US" sz="1800" dirty="0" smtClean="0">
                          <a:latin typeface="仿宋" pitchFamily="49" charset="-122"/>
                          <a:ea typeface="仿宋" pitchFamily="49" charset="-122"/>
                        </a:rPr>
                        <a:t>，提出“制图六体”</a:t>
                      </a:r>
                      <a:endParaRPr lang="zh-CN" altLang="en-US" sz="1800" b="1" dirty="0">
                        <a:latin typeface="仿宋" pitchFamily="49" charset="-122"/>
                        <a:ea typeface="仿宋" pitchFamily="49" charset="-122"/>
                      </a:endParaRPr>
                    </a:p>
                  </a:txBody>
                  <a:tcPr marL="68580" marR="68580" marT="34290" marB="34290" anchor="ctr"/>
                </a:tc>
              </a:tr>
              <a:tr h="3942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江西拙楷" pitchFamily="2" charset="-122"/>
                          <a:ea typeface="江西拙楷" pitchFamily="2" charset="-122"/>
                        </a:rPr>
                        <a:t>建筑</a:t>
                      </a:r>
                      <a:endParaRPr lang="zh-CN" altLang="en-US" sz="1800" b="1" dirty="0">
                        <a:latin typeface="江西拙楷" pitchFamily="2" charset="-122"/>
                        <a:ea typeface="江西拙楷" pitchFamily="2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仿宋" pitchFamily="49" charset="-122"/>
                          <a:ea typeface="仿宋" pitchFamily="49" charset="-122"/>
                        </a:rPr>
                        <a:t>隋朝</a:t>
                      </a:r>
                      <a:endParaRPr lang="zh-CN" altLang="en-US" sz="1800" b="1" dirty="0">
                        <a:latin typeface="仿宋" pitchFamily="49" charset="-122"/>
                        <a:ea typeface="仿宋" pitchFamily="49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 smtClean="0">
                          <a:latin typeface="仿宋" pitchFamily="49" charset="-122"/>
                          <a:ea typeface="仿宋" pitchFamily="49" charset="-122"/>
                        </a:rPr>
                        <a:t>李春</a:t>
                      </a:r>
                      <a:endParaRPr lang="zh-CN" altLang="en-US" sz="1800" b="1" dirty="0">
                        <a:latin typeface="仿宋" pitchFamily="49" charset="-122"/>
                        <a:ea typeface="仿宋" pitchFamily="49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仿宋" pitchFamily="49" charset="-122"/>
                          <a:ea typeface="仿宋" pitchFamily="49" charset="-122"/>
                        </a:rPr>
                        <a:t>设计建造赵州桥，是现存世界上最古老的石拱桥</a:t>
                      </a:r>
                      <a:endParaRPr lang="zh-CN" altLang="en-US" sz="1800" b="1" dirty="0">
                        <a:latin typeface="仿宋" pitchFamily="49" charset="-122"/>
                        <a:ea typeface="仿宋" pitchFamily="49" charset="-122"/>
                      </a:endParaRPr>
                    </a:p>
                  </a:txBody>
                  <a:tcPr marL="68580" marR="68580" marT="34290" marB="34290" anchor="ctr"/>
                </a:tc>
              </a:tr>
              <a:tr h="3942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江西拙楷" pitchFamily="2" charset="-122"/>
                          <a:ea typeface="江西拙楷" pitchFamily="2" charset="-122"/>
                        </a:rPr>
                        <a:t>印刷术</a:t>
                      </a:r>
                      <a:endParaRPr lang="zh-CN" altLang="en-US" sz="1800" b="1" dirty="0">
                        <a:latin typeface="江西拙楷" pitchFamily="2" charset="-122"/>
                        <a:ea typeface="江西拙楷" pitchFamily="2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仿宋" pitchFamily="49" charset="-122"/>
                          <a:ea typeface="仿宋" pitchFamily="49" charset="-122"/>
                        </a:rPr>
                        <a:t>唐朝</a:t>
                      </a:r>
                      <a:endParaRPr lang="zh-CN" altLang="en-US" sz="1800" b="1" dirty="0">
                        <a:latin typeface="仿宋" pitchFamily="49" charset="-122"/>
                        <a:ea typeface="仿宋" pitchFamily="49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atin typeface="仿宋" pitchFamily="49" charset="-122"/>
                        <a:ea typeface="仿宋" pitchFamily="49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仿宋" pitchFamily="49" charset="-122"/>
                          <a:ea typeface="仿宋" pitchFamily="49" charset="-122"/>
                        </a:rPr>
                        <a:t>雕版印刷的佛经、日历和书籍</a:t>
                      </a:r>
                      <a:endParaRPr lang="zh-CN" altLang="en-US" sz="1800" b="1" dirty="0">
                        <a:latin typeface="仿宋" pitchFamily="49" charset="-122"/>
                        <a:ea typeface="仿宋" pitchFamily="49" charset="-122"/>
                      </a:endParaRPr>
                    </a:p>
                  </a:txBody>
                  <a:tcPr marL="68580" marR="68580" marT="34290" marB="34290" anchor="ctr"/>
                </a:tc>
              </a:tr>
              <a:tr h="3942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江西拙楷" pitchFamily="2" charset="-122"/>
                          <a:ea typeface="江西拙楷" pitchFamily="2" charset="-122"/>
                        </a:rPr>
                        <a:t>火药</a:t>
                      </a:r>
                      <a:endParaRPr lang="zh-CN" altLang="en-US" sz="1800" b="1" dirty="0">
                        <a:latin typeface="江西拙楷" pitchFamily="2" charset="-122"/>
                        <a:ea typeface="江西拙楷" pitchFamily="2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仿宋" pitchFamily="49" charset="-122"/>
                          <a:ea typeface="仿宋" pitchFamily="49" charset="-122"/>
                        </a:rPr>
                        <a:t>唐中期</a:t>
                      </a:r>
                      <a:endParaRPr lang="zh-CN" altLang="en-US" sz="1800" b="1" dirty="0">
                        <a:latin typeface="仿宋" pitchFamily="49" charset="-122"/>
                        <a:ea typeface="仿宋" pitchFamily="49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atin typeface="仿宋" pitchFamily="49" charset="-122"/>
                        <a:ea typeface="仿宋" pitchFamily="49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仿宋" pitchFamily="49" charset="-122"/>
                          <a:ea typeface="仿宋" pitchFamily="49" charset="-122"/>
                        </a:rPr>
                        <a:t>书籍中记载了火药的配方；唐末火药开始用于战争</a:t>
                      </a:r>
                      <a:endParaRPr lang="zh-CN" altLang="en-US" sz="1800" b="1" dirty="0">
                        <a:latin typeface="仿宋" pitchFamily="49" charset="-122"/>
                        <a:ea typeface="仿宋" pitchFamily="49" charset="-122"/>
                      </a:endParaRPr>
                    </a:p>
                  </a:txBody>
                  <a:tcPr marL="68580" marR="68580" marT="34290" marB="34290" anchor="ctr"/>
                </a:tc>
              </a:tr>
              <a:tr h="3942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江西拙楷" pitchFamily="2" charset="-122"/>
                          <a:ea typeface="江西拙楷" pitchFamily="2" charset="-122"/>
                        </a:rPr>
                        <a:t>天文学</a:t>
                      </a:r>
                      <a:endParaRPr lang="zh-CN" altLang="en-US" sz="1800" b="1" dirty="0">
                        <a:latin typeface="江西拙楷" pitchFamily="2" charset="-122"/>
                        <a:ea typeface="江西拙楷" pitchFamily="2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仿宋" pitchFamily="49" charset="-122"/>
                          <a:ea typeface="仿宋" pitchFamily="49" charset="-122"/>
                        </a:rPr>
                        <a:t>唐朝</a:t>
                      </a:r>
                      <a:endParaRPr lang="zh-CN" altLang="en-US" sz="1800" b="1" dirty="0">
                        <a:latin typeface="仿宋" pitchFamily="49" charset="-122"/>
                        <a:ea typeface="仿宋" pitchFamily="49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 smtClean="0">
                          <a:latin typeface="仿宋" pitchFamily="49" charset="-122"/>
                          <a:ea typeface="仿宋" pitchFamily="49" charset="-122"/>
                        </a:rPr>
                        <a:t>僧一行</a:t>
                      </a:r>
                      <a:endParaRPr lang="zh-CN" altLang="en-US" sz="1800" b="1" dirty="0">
                        <a:latin typeface="仿宋" pitchFamily="49" charset="-122"/>
                        <a:ea typeface="仿宋" pitchFamily="49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仿宋" pitchFamily="49" charset="-122"/>
                          <a:ea typeface="仿宋" pitchFamily="49" charset="-122"/>
                        </a:rPr>
                        <a:t>用科学方法实测地球子午线长度</a:t>
                      </a:r>
                      <a:endParaRPr lang="zh-CN" altLang="en-US" sz="1800" b="1" dirty="0">
                        <a:latin typeface="仿宋" pitchFamily="49" charset="-122"/>
                        <a:ea typeface="仿宋" pitchFamily="49" charset="-122"/>
                      </a:endParaRPr>
                    </a:p>
                  </a:txBody>
                  <a:tcPr marL="68580" marR="68580" marT="34290" marB="34290" anchor="ctr"/>
                </a:tc>
              </a:tr>
              <a:tr h="394250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江西拙楷" pitchFamily="2" charset="-122"/>
                          <a:ea typeface="江西拙楷" pitchFamily="2" charset="-122"/>
                        </a:rPr>
                        <a:t>医药学</a:t>
                      </a:r>
                      <a:endParaRPr lang="zh-CN" altLang="en-US" sz="1800" b="1" dirty="0">
                        <a:latin typeface="江西拙楷" pitchFamily="2" charset="-122"/>
                        <a:ea typeface="江西拙楷" pitchFamily="2" charset="-122"/>
                      </a:endParaRPr>
                    </a:p>
                  </a:txBody>
                  <a:tcPr marL="68580" marR="68580" marT="34290" marB="3429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仿宋" pitchFamily="49" charset="-122"/>
                          <a:ea typeface="仿宋" pitchFamily="49" charset="-122"/>
                        </a:rPr>
                        <a:t>唐朝</a:t>
                      </a:r>
                      <a:endParaRPr lang="zh-CN" altLang="en-US" sz="1800" b="1" dirty="0">
                        <a:latin typeface="仿宋" pitchFamily="49" charset="-122"/>
                        <a:ea typeface="仿宋" pitchFamily="49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 smtClean="0">
                          <a:latin typeface="仿宋" pitchFamily="49" charset="-122"/>
                          <a:ea typeface="仿宋" pitchFamily="49" charset="-122"/>
                        </a:rPr>
                        <a:t>孙思邈</a:t>
                      </a:r>
                      <a:endParaRPr lang="zh-CN" altLang="en-US" sz="1800" b="1" dirty="0">
                        <a:latin typeface="仿宋" pitchFamily="49" charset="-122"/>
                        <a:ea typeface="仿宋" pitchFamily="49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仿宋" pitchFamily="49" charset="-122"/>
                          <a:ea typeface="仿宋" pitchFamily="49" charset="-122"/>
                        </a:rPr>
                        <a:t>《</a:t>
                      </a:r>
                      <a:r>
                        <a:rPr lang="zh-CN" altLang="en-US" sz="1800" dirty="0" smtClean="0">
                          <a:latin typeface="仿宋" pitchFamily="49" charset="-122"/>
                          <a:ea typeface="仿宋" pitchFamily="49" charset="-122"/>
                        </a:rPr>
                        <a:t>千金方</a:t>
                      </a:r>
                      <a:r>
                        <a:rPr lang="en-US" altLang="zh-CN" sz="1800" dirty="0" smtClean="0">
                          <a:latin typeface="仿宋" pitchFamily="49" charset="-122"/>
                          <a:ea typeface="仿宋" pitchFamily="49" charset="-122"/>
                        </a:rPr>
                        <a:t>》</a:t>
                      </a:r>
                      <a:endParaRPr lang="zh-CN" altLang="en-US" sz="1800" b="1" dirty="0">
                        <a:latin typeface="仿宋" pitchFamily="49" charset="-122"/>
                        <a:ea typeface="仿宋" pitchFamily="49" charset="-122"/>
                      </a:endParaRPr>
                    </a:p>
                  </a:txBody>
                  <a:tcPr marL="68580" marR="68580" marT="34290" marB="34290" anchor="ctr"/>
                </a:tc>
              </a:tr>
              <a:tr h="39425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 smtClean="0">
                          <a:latin typeface="仿宋" pitchFamily="49" charset="-122"/>
                          <a:ea typeface="仿宋" pitchFamily="49" charset="-122"/>
                        </a:rPr>
                        <a:t>唐高宗</a:t>
                      </a:r>
                      <a:endParaRPr lang="zh-CN" altLang="en-US" sz="1800" b="1" dirty="0">
                        <a:latin typeface="仿宋" pitchFamily="49" charset="-122"/>
                        <a:ea typeface="仿宋" pitchFamily="49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仿宋" pitchFamily="49" charset="-122"/>
                          <a:ea typeface="仿宋" pitchFamily="49" charset="-122"/>
                        </a:rPr>
                        <a:t>《</a:t>
                      </a:r>
                      <a:r>
                        <a:rPr lang="zh-CN" altLang="en-US" sz="1800" dirty="0" smtClean="0">
                          <a:latin typeface="仿宋" pitchFamily="49" charset="-122"/>
                          <a:ea typeface="仿宋" pitchFamily="49" charset="-122"/>
                        </a:rPr>
                        <a:t>唐本草</a:t>
                      </a:r>
                      <a:r>
                        <a:rPr lang="en-US" altLang="zh-CN" sz="1800" dirty="0" smtClean="0">
                          <a:latin typeface="仿宋" pitchFamily="49" charset="-122"/>
                          <a:ea typeface="仿宋" pitchFamily="49" charset="-122"/>
                        </a:rPr>
                        <a:t>》</a:t>
                      </a:r>
                      <a:r>
                        <a:rPr lang="zh-CN" altLang="en-US" sz="1800" dirty="0" smtClean="0">
                          <a:latin typeface="仿宋" pitchFamily="49" charset="-122"/>
                          <a:ea typeface="仿宋" pitchFamily="49" charset="-122"/>
                        </a:rPr>
                        <a:t>是世界上最早由国家颁行的药典</a:t>
                      </a:r>
                      <a:endParaRPr lang="zh-CN" altLang="en-US" sz="1800" b="1" dirty="0">
                        <a:latin typeface="仿宋" pitchFamily="49" charset="-122"/>
                        <a:ea typeface="仿宋" pitchFamily="49" charset="-122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sp>
        <p:nvSpPr>
          <p:cNvPr id="11" name="文本框 3">
            <a:hlinkClick r:id="" action="ppaction://noaction"/>
          </p:cNvPr>
          <p:cNvSpPr txBox="1"/>
          <p:nvPr/>
        </p:nvSpPr>
        <p:spPr>
          <a:xfrm>
            <a:off x="128316" y="52721"/>
            <a:ext cx="4241483" cy="460375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2400" b="1" dirty="0" smtClean="0">
                <a:solidFill>
                  <a:srgbClr val="C00000"/>
                </a:solidFill>
                <a:latin typeface="江西拙楷" panose="02010600040101010101" charset="-122"/>
                <a:ea typeface="江西拙楷" panose="02010600040101010101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2400" b="1" dirty="0" smtClean="0">
                <a:solidFill>
                  <a:srgbClr val="C00000"/>
                </a:solidFill>
                <a:latin typeface="江西拙楷" panose="02010600040101010101" charset="-122"/>
                <a:ea typeface="江西拙楷" panose="02010600040101010101" charset="-122"/>
                <a:cs typeface="宋体" panose="02010600030101010101" pitchFamily="2" charset="-122"/>
                <a:sym typeface="+mn-ea"/>
              </a:rPr>
              <a:t>科技成就</a:t>
            </a:r>
          </a:p>
        </p:txBody>
      </p:sp>
      <p:sp>
        <p:nvSpPr>
          <p:cNvPr id="6" name="矩形 5"/>
          <p:cNvSpPr/>
          <p:nvPr/>
        </p:nvSpPr>
        <p:spPr>
          <a:xfrm>
            <a:off x="1" y="558008"/>
            <a:ext cx="9324744" cy="461665"/>
          </a:xfrm>
          <a:prstGeom prst="rect">
            <a:avLst/>
          </a:prstGeom>
          <a:solidFill>
            <a:schemeClr val="bg2">
              <a:lumMod val="50000"/>
              <a:alpha val="67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江西拙楷" pitchFamily="2" charset="-122"/>
                <a:ea typeface="江西拙楷" pitchFamily="2" charset="-122"/>
              </a:rPr>
              <a:t>中国古代科技主要服务于</a:t>
            </a:r>
            <a:r>
              <a:rPr lang="zh-CN" altLang="en-US" sz="2400" dirty="0" smtClean="0">
                <a:solidFill>
                  <a:srgbClr val="C00000"/>
                </a:solidFill>
                <a:latin typeface="江西拙楷" pitchFamily="2" charset="-122"/>
                <a:ea typeface="江西拙楷" pitchFamily="2" charset="-122"/>
              </a:rPr>
              <a:t>小农经济</a:t>
            </a:r>
            <a:r>
              <a:rPr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江西拙楷" pitchFamily="2" charset="-122"/>
                <a:ea typeface="江西拙楷" pitchFamily="2" charset="-122"/>
              </a:rPr>
              <a:t>的发展需要</a:t>
            </a:r>
            <a:endParaRPr lang="zh-CN" altLang="en-US" sz="2400" dirty="0"/>
          </a:p>
        </p:txBody>
      </p:sp>
      <p:pic>
        <p:nvPicPr>
          <p:cNvPr id="12" name="Picture 1" descr="C:\Users\Lenovo\Desktop\微信图片_20200920080140_副本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732" b="57152"/>
          <a:stretch>
            <a:fillRect/>
          </a:stretch>
        </p:blipFill>
        <p:spPr bwMode="auto">
          <a:xfrm rot="17283796">
            <a:off x="7118240" y="-736186"/>
            <a:ext cx="1469276" cy="2796126"/>
          </a:xfrm>
          <a:prstGeom prst="rect">
            <a:avLst/>
          </a:prstGeom>
          <a:noFill/>
        </p:spPr>
      </p:pic>
      <p:grpSp>
        <p:nvGrpSpPr>
          <p:cNvPr id="7" name="组合 6"/>
          <p:cNvGrpSpPr/>
          <p:nvPr/>
        </p:nvGrpSpPr>
        <p:grpSpPr>
          <a:xfrm>
            <a:off x="4423147" y="296058"/>
            <a:ext cx="4742119" cy="966563"/>
            <a:chOff x="4401879" y="2857500"/>
            <a:chExt cx="4742119" cy="966563"/>
          </a:xfrm>
        </p:grpSpPr>
        <p:grpSp>
          <p:nvGrpSpPr>
            <p:cNvPr id="8" name="组合 3"/>
            <p:cNvGrpSpPr/>
            <p:nvPr/>
          </p:nvGrpSpPr>
          <p:grpSpPr>
            <a:xfrm flipH="1">
              <a:off x="4401879" y="2857500"/>
              <a:ext cx="4742119" cy="952500"/>
              <a:chOff x="4965702" y="1574800"/>
              <a:chExt cx="4368798" cy="952500"/>
            </a:xfrm>
          </p:grpSpPr>
          <p:sp>
            <p:nvSpPr>
              <p:cNvPr id="10" name="五边形 9"/>
              <p:cNvSpPr/>
              <p:nvPr/>
            </p:nvSpPr>
            <p:spPr>
              <a:xfrm>
                <a:off x="4991100" y="1574800"/>
                <a:ext cx="4343400" cy="711200"/>
              </a:xfrm>
              <a:prstGeom prst="homePlat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五边形 12"/>
              <p:cNvSpPr/>
              <p:nvPr/>
            </p:nvSpPr>
            <p:spPr>
              <a:xfrm>
                <a:off x="4965702" y="1790700"/>
                <a:ext cx="871800" cy="736600"/>
              </a:xfrm>
              <a:prstGeom prst="homePlat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江西拙楷" pitchFamily="2" charset="-122"/>
                    <a:ea typeface="江西拙楷" pitchFamily="2" charset="-122"/>
                  </a:rPr>
                  <a:t>唯物史观</a:t>
                </a:r>
                <a:endParaRPr lang="zh-CN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江西拙楷" pitchFamily="2" charset="-122"/>
                  <a:ea typeface="江西拙楷" pitchFamily="2" charset="-122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590603" y="2993066"/>
              <a:ext cx="4127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latin typeface="微软雅黑" pitchFamily="34" charset="-122"/>
                  <a:ea typeface="微软雅黑" pitchFamily="34" charset="-122"/>
                </a:rPr>
                <a:t>社会意识是社会存在的反映</a:t>
              </a:r>
              <a:endParaRPr lang="en-US" altLang="zh-CN" sz="2400" b="1" dirty="0" smtClean="0">
                <a:latin typeface="微软雅黑" pitchFamily="34" charset="-122"/>
                <a:ea typeface="微软雅黑" pitchFamily="34" charset="-122"/>
              </a:endParaRPr>
            </a:p>
            <a:p>
              <a:endParaRPr lang="zh-CN" altLang="en-US" sz="2400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 flipH="1">
            <a:off x="0" y="276458"/>
            <a:ext cx="4720856" cy="952500"/>
            <a:chOff x="4559005" y="1272954"/>
            <a:chExt cx="4720856" cy="952500"/>
          </a:xfrm>
        </p:grpSpPr>
        <p:grpSp>
          <p:nvGrpSpPr>
            <p:cNvPr id="15" name="组合 16"/>
            <p:cNvGrpSpPr/>
            <p:nvPr/>
          </p:nvGrpSpPr>
          <p:grpSpPr>
            <a:xfrm flipH="1">
              <a:off x="4559005" y="1272954"/>
              <a:ext cx="4720856" cy="952500"/>
              <a:chOff x="4965700" y="1574800"/>
              <a:chExt cx="4720856" cy="952500"/>
            </a:xfrm>
          </p:grpSpPr>
          <p:sp>
            <p:nvSpPr>
              <p:cNvPr id="17" name="五边形 16"/>
              <p:cNvSpPr/>
              <p:nvPr/>
            </p:nvSpPr>
            <p:spPr>
              <a:xfrm>
                <a:off x="4991100" y="1574800"/>
                <a:ext cx="4695456" cy="711200"/>
              </a:xfrm>
              <a:prstGeom prst="homePlat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五边形 17"/>
              <p:cNvSpPr/>
              <p:nvPr/>
            </p:nvSpPr>
            <p:spPr>
              <a:xfrm>
                <a:off x="4965700" y="1790700"/>
                <a:ext cx="1054100" cy="736600"/>
              </a:xfrm>
              <a:prstGeom prst="homePlat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江西拙楷" pitchFamily="2" charset="-122"/>
                    <a:ea typeface="江西拙楷" pitchFamily="2" charset="-122"/>
                  </a:rPr>
                  <a:t>唯物史观</a:t>
                </a:r>
                <a:endParaRPr lang="zh-CN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江西拙楷" pitchFamily="2" charset="-122"/>
                  <a:ea typeface="江西拙楷" pitchFamily="2" charset="-122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4856406" y="1429784"/>
              <a:ext cx="3416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latin typeface="微软雅黑" pitchFamily="34" charset="-122"/>
                  <a:ea typeface="微软雅黑" pitchFamily="34" charset="-122"/>
                </a:rPr>
                <a:t>社会存在决定社会意识</a:t>
              </a:r>
              <a:endParaRPr lang="zh-CN" altLang="en-US" sz="2400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https://timgsa.baidu.com/timg?image&amp;quality=80&amp;size=b9999_10000&amp;sec=1600619070527&amp;di=51c9d3cbe290eedf8d83039d64ed2b9b&amp;imgtype=0&amp;src=http%3A%2F%2Fbpic.588ku.com%2Felement_origin_min_pic%2F18%2F01%2F04%2F068fc3115c943ee696182f0dc71ca24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726103" y="3327055"/>
            <a:ext cx="3417897" cy="2283960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9394" name="Picture 2" descr="C:\Users\Lenovo\AppData\Local\Temp\360zip$Temp\360$0\图片8.em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179" t="20656" r="14328" b="10461"/>
          <a:stretch>
            <a:fillRect/>
          </a:stretch>
        </p:blipFill>
        <p:spPr bwMode="auto">
          <a:xfrm>
            <a:off x="127591" y="1204018"/>
            <a:ext cx="8783215" cy="2988860"/>
          </a:xfrm>
          <a:prstGeom prst="rect">
            <a:avLst/>
          </a:prstGeom>
          <a:noFill/>
        </p:spPr>
      </p:pic>
      <p:grpSp>
        <p:nvGrpSpPr>
          <p:cNvPr id="3" name="组合 5"/>
          <p:cNvGrpSpPr/>
          <p:nvPr/>
        </p:nvGrpSpPr>
        <p:grpSpPr>
          <a:xfrm rot="20537522">
            <a:off x="-51615" y="186271"/>
            <a:ext cx="2653421" cy="1092530"/>
            <a:chOff x="6158069" y="3099459"/>
            <a:chExt cx="2653421" cy="1092530"/>
          </a:xfrm>
        </p:grpSpPr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2778DE8D-A6E6-4AB1-B8C5-A51035DE1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">
                      <a14:imgEffect>
                        <a14:backgroundRemoval t="9804" b="92157" l="3000" r="95800">
                          <a14:foregroundMark x1="33200" y1="49673" x2="3000" y2="49020"/>
                          <a14:foregroundMark x1="30600" y1="14379" x2="63000" y2="14379"/>
                          <a14:foregroundMark x1="92000" y1="32026" x2="95800" y2="33333"/>
                          <a14:foregroundMark x1="81000" y1="17647" x2="81800" y2="18954"/>
                          <a14:foregroundMark x1="72600" y1="13725" x2="69800" y2="11111"/>
                          <a14:foregroundMark x1="38400" y1="75163" x2="37400" y2="921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8069" y="3099459"/>
              <a:ext cx="2653421" cy="1092530"/>
            </a:xfrm>
            <a:prstGeom prst="rect">
              <a:avLst/>
            </a:prstGeom>
          </p:spPr>
        </p:pic>
        <p:sp>
          <p:nvSpPr>
            <p:cNvPr id="8" name="文本框 21">
              <a:extLst>
                <a:ext uri="{FF2B5EF4-FFF2-40B4-BE49-F238E27FC236}">
                  <a16:creationId xmlns="" xmlns:a16="http://schemas.microsoft.com/office/drawing/2014/main" id="{4B32BF5B-EAC1-4DAE-BE61-42CE42B3302F}"/>
                </a:ext>
              </a:extLst>
            </p:cNvPr>
            <p:cNvSpPr txBox="1"/>
            <p:nvPr/>
          </p:nvSpPr>
          <p:spPr>
            <a:xfrm>
              <a:off x="6512381" y="3404068"/>
              <a:ext cx="1362352" cy="43858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algn="ctr">
                <a:defRPr sz="3200" b="1">
                  <a:solidFill>
                    <a:srgbClr val="808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400" dirty="0" smtClean="0">
                  <a:solidFill>
                    <a:srgbClr val="FFC000"/>
                  </a:solidFill>
                  <a:latin typeface="江西拙楷" pitchFamily="2" charset="-122"/>
                  <a:ea typeface="江西拙楷" pitchFamily="2" charset="-122"/>
                </a:rPr>
                <a:t>时空观念</a:t>
              </a:r>
              <a:endParaRPr lang="zh-CN" alt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江西拙楷" pitchFamily="2" charset="-122"/>
                <a:ea typeface="江西拙楷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53164" y="63799"/>
            <a:ext cx="4631466" cy="2520000"/>
            <a:chOff x="78208" y="499731"/>
            <a:chExt cx="4935541" cy="2688649"/>
          </a:xfrm>
        </p:grpSpPr>
        <p:pic>
          <p:nvPicPr>
            <p:cNvPr id="7373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3926" y="499731"/>
              <a:ext cx="4779823" cy="2688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 useBgFill="1">
          <p:nvSpPr>
            <p:cNvPr id="4" name="矩形 3"/>
            <p:cNvSpPr/>
            <p:nvPr/>
          </p:nvSpPr>
          <p:spPr>
            <a:xfrm>
              <a:off x="78208" y="537020"/>
              <a:ext cx="326243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 smtClean="0">
                  <a:latin typeface="黑体" pitchFamily="49" charset="-122"/>
                  <a:ea typeface="黑体" pitchFamily="49" charset="-122"/>
                </a:rPr>
                <a:t>第</a:t>
              </a:r>
              <a:r>
                <a:rPr lang="en-US" altLang="zh-CN" sz="1600" b="1" dirty="0" smtClean="0">
                  <a:latin typeface="黑体" pitchFamily="49" charset="-122"/>
                  <a:ea typeface="黑体" pitchFamily="49" charset="-122"/>
                </a:rPr>
                <a:t>1</a:t>
              </a:r>
              <a:r>
                <a:rPr lang="zh-CN" altLang="en-US" sz="1600" b="1" dirty="0" smtClean="0">
                  <a:latin typeface="黑体" pitchFamily="49" charset="-122"/>
                  <a:ea typeface="黑体" pitchFamily="49" charset="-122"/>
                </a:rPr>
                <a:t>课 中华文明的起源与早期国家</a:t>
              </a:r>
              <a:endParaRPr lang="zh-CN" altLang="en-US" sz="1600" b="1" dirty="0"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603898" y="63797"/>
            <a:ext cx="4457770" cy="2520000"/>
            <a:chOff x="4699588" y="174771"/>
            <a:chExt cx="4664657" cy="2623870"/>
          </a:xfrm>
        </p:grpSpPr>
        <p:pic>
          <p:nvPicPr>
            <p:cNvPr id="7373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99588" y="174771"/>
              <a:ext cx="4664657" cy="2623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矩形 6"/>
            <p:cNvSpPr/>
            <p:nvPr/>
          </p:nvSpPr>
          <p:spPr>
            <a:xfrm>
              <a:off x="4756295" y="221587"/>
              <a:ext cx="2667718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zh-CN" altLang="en-US" sz="1600" b="1" dirty="0" smtClean="0">
                  <a:latin typeface="黑体" pitchFamily="49" charset="-122"/>
                  <a:ea typeface="黑体" pitchFamily="49" charset="-122"/>
                </a:rPr>
                <a:t>第</a:t>
              </a:r>
              <a:r>
                <a:rPr lang="en-US" altLang="zh-CN" sz="1600" b="1" dirty="0" smtClean="0">
                  <a:latin typeface="黑体" pitchFamily="49" charset="-122"/>
                  <a:ea typeface="黑体" pitchFamily="49" charset="-122"/>
                </a:rPr>
                <a:t>2</a:t>
              </a:r>
              <a:r>
                <a:rPr lang="zh-CN" altLang="en-US" sz="1600" b="1" dirty="0" smtClean="0">
                  <a:latin typeface="黑体" pitchFamily="49" charset="-122"/>
                  <a:ea typeface="黑体" pitchFamily="49" charset="-122"/>
                </a:rPr>
                <a:t>课 诸侯纷争与变法运动</a:t>
              </a:r>
              <a:endParaRPr lang="zh-CN" altLang="en-US" sz="1600" b="1" dirty="0"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0" y="2615611"/>
            <a:ext cx="4582333" cy="2520000"/>
            <a:chOff x="0" y="2668772"/>
            <a:chExt cx="4260370" cy="2396457"/>
          </a:xfrm>
        </p:grpSpPr>
        <p:pic>
          <p:nvPicPr>
            <p:cNvPr id="7373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2668772"/>
              <a:ext cx="4260370" cy="2396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矩形 10"/>
            <p:cNvSpPr/>
            <p:nvPr/>
          </p:nvSpPr>
          <p:spPr>
            <a:xfrm>
              <a:off x="28345" y="2681250"/>
              <a:ext cx="2978701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zh-CN" altLang="en-US" sz="1600" b="1" dirty="0" smtClean="0">
                  <a:latin typeface="黑体" pitchFamily="49" charset="-122"/>
                  <a:ea typeface="黑体" pitchFamily="49" charset="-122"/>
                </a:rPr>
                <a:t>第</a:t>
              </a:r>
              <a:r>
                <a:rPr lang="en-US" altLang="zh-CN" sz="1600" b="1" dirty="0" smtClean="0">
                  <a:latin typeface="黑体" pitchFamily="49" charset="-122"/>
                  <a:ea typeface="黑体" pitchFamily="49" charset="-122"/>
                </a:rPr>
                <a:t>6</a:t>
              </a:r>
              <a:r>
                <a:rPr lang="zh-CN" altLang="en-US" sz="1600" b="1" dirty="0" smtClean="0">
                  <a:latin typeface="黑体" pitchFamily="49" charset="-122"/>
                  <a:ea typeface="黑体" pitchFamily="49" charset="-122"/>
                </a:rPr>
                <a:t>课  从隋唐盛世到五代十国</a:t>
              </a:r>
              <a:endParaRPr lang="zh-CN" altLang="en-US" sz="1600" b="1" dirty="0"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561353" y="2603649"/>
            <a:ext cx="4522546" cy="2520000"/>
            <a:chOff x="4561353" y="2646181"/>
            <a:chExt cx="4522546" cy="2520000"/>
          </a:xfrm>
        </p:grpSpPr>
        <p:pic>
          <p:nvPicPr>
            <p:cNvPr id="73734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03899" y="2646181"/>
              <a:ext cx="4480000" cy="25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矩形 13"/>
            <p:cNvSpPr/>
            <p:nvPr/>
          </p:nvSpPr>
          <p:spPr>
            <a:xfrm>
              <a:off x="4561353" y="2652888"/>
              <a:ext cx="2460930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zh-CN" altLang="en-US" sz="1600" b="1" dirty="0" smtClean="0">
                  <a:latin typeface="黑体" pitchFamily="49" charset="-122"/>
                  <a:ea typeface="黑体" pitchFamily="49" charset="-122"/>
                </a:rPr>
                <a:t>第</a:t>
              </a:r>
              <a:r>
                <a:rPr lang="en-US" altLang="zh-CN" sz="1600" b="1" dirty="0" smtClean="0">
                  <a:latin typeface="黑体" pitchFamily="49" charset="-122"/>
                  <a:ea typeface="黑体" pitchFamily="49" charset="-122"/>
                </a:rPr>
                <a:t>8</a:t>
              </a:r>
              <a:r>
                <a:rPr lang="zh-CN" altLang="en-US" sz="1600" b="1" dirty="0" smtClean="0">
                  <a:latin typeface="黑体" pitchFamily="49" charset="-122"/>
                  <a:ea typeface="黑体" pitchFamily="49" charset="-122"/>
                </a:rPr>
                <a:t>课 三国至隋唐的文化</a:t>
              </a:r>
              <a:endParaRPr lang="zh-CN" altLang="en-US" sz="1600" b="1" dirty="0">
                <a:latin typeface="黑体" pitchFamily="49" charset="-122"/>
                <a:ea typeface="黑体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https://timgsa.baidu.com/timg?image&amp;quality=80&amp;size=b9999_10000&amp;sec=1600619070527&amp;di=51c9d3cbe290eedf8d83039d64ed2b9b&amp;imgtype=0&amp;src=http%3A%2F%2Fbpic.588ku.com%2Felement_origin_min_pic%2F18%2F01%2F04%2F068fc3115c943ee696182f0dc71ca24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939293" y="446568"/>
            <a:ext cx="7314790" cy="4888002"/>
          </a:xfrm>
          <a:prstGeom prst="rect">
            <a:avLst/>
          </a:prstGeom>
          <a:noFill/>
        </p:spPr>
      </p:pic>
      <p:pic>
        <p:nvPicPr>
          <p:cNvPr id="14" name="Picture 2" descr="C:\Users\Administrator\Desktop\所需图片\第1课 上古夏商周\微信图片_20200621135318_副本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34680" y="2894228"/>
            <a:ext cx="1928808" cy="2569735"/>
          </a:xfrm>
          <a:prstGeom prst="rect">
            <a:avLst/>
          </a:prstGeom>
          <a:noFill/>
        </p:spPr>
      </p:pic>
      <p:grpSp>
        <p:nvGrpSpPr>
          <p:cNvPr id="2" name="组合 6">
            <a:extLst>
              <a:ext uri="{FF2B5EF4-FFF2-40B4-BE49-F238E27FC236}">
                <a16:creationId xmlns:a16="http://schemas.microsoft.com/office/drawing/2014/main" xmlns="" id="{E38FCD22-6BC0-4E25-8A14-76B1E3FA2D37}"/>
              </a:ext>
            </a:extLst>
          </p:cNvPr>
          <p:cNvGrpSpPr/>
          <p:nvPr/>
        </p:nvGrpSpPr>
        <p:grpSpPr>
          <a:xfrm>
            <a:off x="0" y="571486"/>
            <a:ext cx="9001154" cy="4921117"/>
            <a:chOff x="5350944" y="1216937"/>
            <a:chExt cx="4662693" cy="4921117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xmlns="" id="{D091F579-6CD4-4BE8-966C-9568A8110042}"/>
                </a:ext>
              </a:extLst>
            </p:cNvPr>
            <p:cNvCxnSpPr/>
            <p:nvPr/>
          </p:nvCxnSpPr>
          <p:spPr>
            <a:xfrm>
              <a:off x="5350944" y="1788441"/>
              <a:ext cx="1554220" cy="1588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" name="文本框 11">
              <a:extLst>
                <a:ext uri="{FF2B5EF4-FFF2-40B4-BE49-F238E27FC236}">
                  <a16:creationId xmlns:a16="http://schemas.microsoft.com/office/drawing/2014/main" xmlns="" id="{8577FFDF-3568-46E2-B73B-18C3185A9941}"/>
                </a:ext>
              </a:extLst>
            </p:cNvPr>
            <p:cNvSpPr txBox="1"/>
            <p:nvPr/>
          </p:nvSpPr>
          <p:spPr>
            <a:xfrm>
              <a:off x="5461944" y="1216937"/>
              <a:ext cx="1980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b="1" cap="all" dirty="0" smtClean="0">
                  <a:ln w="9000" cmpd="sng">
                    <a:solidFill>
                      <a:schemeClr val="accent6">
                        <a:lumMod val="60000"/>
                        <a:lumOff val="40000"/>
                      </a:schemeClr>
                    </a:solidFill>
                    <a:prstDash val="solid"/>
                  </a:ln>
                  <a:solidFill>
                    <a:srgbClr val="C000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微软雅黑" pitchFamily="34" charset="-122"/>
                  <a:ea typeface="微软雅黑" pitchFamily="34" charset="-122"/>
                  <a:cs typeface="Times New Roman" panose="02020603050405020304" pitchFamily="18" charset="0"/>
                </a:rPr>
                <a:t>唯物主义</a:t>
              </a:r>
              <a:endParaRPr lang="zh-CN" altLang="en-US" sz="4400" b="1" cap="all" dirty="0">
                <a:ln w="9000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13">
              <a:extLst>
                <a:ext uri="{FF2B5EF4-FFF2-40B4-BE49-F238E27FC236}">
                  <a16:creationId xmlns:a16="http://schemas.microsoft.com/office/drawing/2014/main" xmlns="" id="{9680E9F7-080B-44EB-998D-2F571860C041}"/>
                </a:ext>
              </a:extLst>
            </p:cNvPr>
            <p:cNvSpPr txBox="1"/>
            <p:nvPr/>
          </p:nvSpPr>
          <p:spPr>
            <a:xfrm>
              <a:off x="7142553" y="1355847"/>
              <a:ext cx="2871084" cy="4782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江西拙楷" pitchFamily="2" charset="-122"/>
                  <a:ea typeface="江西拙楷" pitchFamily="2" charset="-122"/>
                </a:rPr>
                <a:t>     社会存在决定社会意识。我们党现阶段提出和实施的理论和路线方针政策，之所以正确，就是因为它们都是以我国现时代的社会存在为基础的。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240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江西拙楷" pitchFamily="2" charset="-122"/>
                  <a:ea typeface="江西拙楷" pitchFamily="2" charset="-122"/>
                </a:rPr>
                <a:t>      历史</a:t>
              </a:r>
              <a:r>
                <a:rPr lang="zh-CN" alt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江西拙楷" pitchFamily="2" charset="-122"/>
                  <a:ea typeface="江西拙楷" pitchFamily="2" charset="-122"/>
                </a:rPr>
                <a:t>和现实都表明，只有坚持历史唯物主义，我们才能不断把对中国特色社会主义规律的认识提高到新的水平，不断开辟当代中国马克思主义发展新境界。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江西拙楷" pitchFamily="2" charset="-122"/>
                  <a:ea typeface="江西拙楷" pitchFamily="2" charset="-122"/>
                </a:rPr>
                <a:t>中共中央政治局</a:t>
              </a:r>
              <a:r>
                <a:rPr lang="en-US" altLang="zh-CN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江西拙楷" pitchFamily="2" charset="-122"/>
                  <a:ea typeface="江西拙楷" pitchFamily="2" charset="-122"/>
                </a:rPr>
                <a:t>12</a:t>
              </a:r>
              <a:r>
                <a:rPr lang="zh-CN" alt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江西拙楷" pitchFamily="2" charset="-122"/>
                  <a:ea typeface="江西拙楷" pitchFamily="2" charset="-122"/>
                </a:rPr>
                <a:t>月</a:t>
              </a:r>
              <a:r>
                <a:rPr lang="en-US" altLang="zh-CN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江西拙楷" pitchFamily="2" charset="-122"/>
                  <a:ea typeface="江西拙楷" pitchFamily="2" charset="-122"/>
                </a:rPr>
                <a:t>3</a:t>
              </a:r>
              <a:r>
                <a:rPr lang="zh-CN" alt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江西拙楷" pitchFamily="2" charset="-122"/>
                  <a:ea typeface="江西拙楷" pitchFamily="2" charset="-122"/>
                </a:rPr>
                <a:t>日下午</a:t>
              </a:r>
            </a:p>
            <a:p>
              <a:pPr algn="r">
                <a:lnSpc>
                  <a:spcPct val="120000"/>
                </a:lnSpc>
              </a:pPr>
              <a:r>
                <a:rPr lang="en-US" altLang="zh-CN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25400" dist="25400" dir="8100000" algn="tr" rotWithShape="0">
                      <a:prstClr val="black">
                        <a:alpha val="1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</a:t>
              </a:r>
              <a:r>
                <a:rPr lang="en-US" altLang="zh-CN" sz="16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25400" dist="25400" dir="8100000" algn="tr" rotWithShape="0">
                      <a:prstClr val="black">
                        <a:alpha val="1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en-US" altLang="zh-CN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25400" dist="25400" dir="8100000" algn="tr" rotWithShape="0">
                      <a:prstClr val="black">
                        <a:alpha val="1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2019.12.3</a:t>
              </a:r>
              <a:r>
                <a:rPr lang="zh-CN" alt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25400" dist="25400" dir="8100000" algn="tr" rotWithShape="0">
                      <a:prstClr val="black">
                        <a:alpha val="10000"/>
                      </a:prst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中共中央政治局第</a:t>
              </a:r>
              <a:r>
                <a:rPr lang="en-US" altLang="zh-CN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25400" dist="25400" dir="8100000" algn="tr" rotWithShape="0">
                      <a:prstClr val="black">
                        <a:alpha val="10000"/>
                      </a:prst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11</a:t>
              </a:r>
              <a:r>
                <a:rPr lang="zh-CN" alt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25400" dist="25400" dir="8100000" algn="tr" rotWithShape="0">
                      <a:prstClr val="black">
                        <a:alpha val="10000"/>
                      </a:prst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次集体学习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dist="25400" dir="8100000" algn="tr" rotWithShape="0">
                    <a:prstClr val="black">
                      <a:alpha val="10000"/>
                    </a:prst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>
                <a:lnSpc>
                  <a:spcPct val="120000"/>
                </a:lnSpc>
              </a:pPr>
              <a:endPara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051" name="Picture 3" descr="C:\Users\Administrator\Desktop\图片1_副本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9630" y="1430537"/>
            <a:ext cx="2786082" cy="3712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285734"/>
            <a:ext cx="55721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江西拙楷" panose="02010600040101010101" pitchFamily="2" charset="-122"/>
                <a:ea typeface="江西拙楷" panose="02010600040101010101" pitchFamily="2" charset="-122"/>
              </a:rPr>
              <a:t>课件说明</a:t>
            </a:r>
            <a:endParaRPr lang="en-US" altLang="zh-CN" sz="2400" b="1" dirty="0" smtClean="0">
              <a:latin typeface="江西拙楷" panose="02010600040101010101" pitchFamily="2" charset="-122"/>
              <a:ea typeface="江西拙楷" panose="02010600040101010101" pitchFamily="2" charset="-122"/>
            </a:endParaRPr>
          </a:p>
          <a:p>
            <a:r>
              <a:rPr lang="en-US" altLang="zh-CN" sz="2000" b="1" dirty="0" smtClean="0">
                <a:solidFill>
                  <a:schemeClr val="accent2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1</a:t>
            </a:r>
            <a:r>
              <a:rPr lang="zh-CN" altLang="en-US" sz="2000" b="1" dirty="0" smtClean="0">
                <a:solidFill>
                  <a:schemeClr val="accent2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、本套课件中出现大量手绘多摘选自洋洋兔作品</a:t>
            </a:r>
            <a:r>
              <a:rPr lang="en-US" altLang="zh-CN" sz="2000" b="1" dirty="0" smtClean="0">
                <a:solidFill>
                  <a:schemeClr val="accent2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《</a:t>
            </a:r>
            <a:r>
              <a:rPr lang="zh-CN" altLang="en-US" sz="2000" b="1" dirty="0" smtClean="0">
                <a:solidFill>
                  <a:schemeClr val="accent2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中国历史地图（人文版）</a:t>
            </a:r>
            <a:r>
              <a:rPr lang="en-US" altLang="zh-CN" sz="2000" b="1" dirty="0" smtClean="0">
                <a:solidFill>
                  <a:schemeClr val="accent2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》</a:t>
            </a:r>
            <a:r>
              <a:rPr lang="zh-CN" altLang="en-US" sz="2000" b="1" dirty="0" smtClean="0">
                <a:solidFill>
                  <a:schemeClr val="accent2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。</a:t>
            </a:r>
            <a:endParaRPr lang="en-US" altLang="zh-CN" sz="2000" b="1" dirty="0" smtClean="0">
              <a:solidFill>
                <a:schemeClr val="accent2"/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  <a:p>
            <a:r>
              <a:rPr lang="en-US" altLang="zh-CN" sz="2000" b="1" dirty="0" smtClean="0">
                <a:solidFill>
                  <a:schemeClr val="accent2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2</a:t>
            </a:r>
            <a:r>
              <a:rPr lang="zh-CN" altLang="en-US" sz="2000" b="1" dirty="0" smtClean="0">
                <a:solidFill>
                  <a:schemeClr val="accent2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、本套课件比较适合新授课，侧重基础教学，思考问题多采用教材上的思考点 与合作探究，因课时容量未补充太多史料及探究提升。</a:t>
            </a:r>
            <a:endParaRPr lang="en-US" altLang="zh-CN" sz="2000" b="1" dirty="0" smtClean="0">
              <a:solidFill>
                <a:schemeClr val="accent2"/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  <a:p>
            <a:r>
              <a:rPr lang="en-US" altLang="zh-CN" sz="2000" b="1" dirty="0" smtClean="0">
                <a:solidFill>
                  <a:schemeClr val="accent2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3</a:t>
            </a:r>
            <a:r>
              <a:rPr lang="zh-CN" altLang="en-US" sz="2000" b="1" dirty="0" smtClean="0">
                <a:solidFill>
                  <a:schemeClr val="accent2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、课件内容并非全部原创，同时借鉴了很多优秀老师的成果。</a:t>
            </a:r>
            <a:endParaRPr lang="en-US" altLang="zh-CN" sz="2000" b="1" dirty="0" smtClean="0">
              <a:solidFill>
                <a:schemeClr val="accent2"/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  <a:p>
            <a:r>
              <a:rPr lang="en-US" altLang="zh-CN" sz="2000" b="1" dirty="0" smtClean="0">
                <a:solidFill>
                  <a:schemeClr val="accent2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4</a:t>
            </a:r>
            <a:r>
              <a:rPr lang="zh-CN" altLang="en-US" sz="2000" b="1" dirty="0" smtClean="0">
                <a:solidFill>
                  <a:schemeClr val="accent2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、受限于个人能力，课件中或有知识点错误或争议，接受批评指正。</a:t>
            </a:r>
            <a:endParaRPr lang="en-US" altLang="zh-CN" sz="2000" b="1" dirty="0" smtClean="0">
              <a:solidFill>
                <a:schemeClr val="accent2"/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  <a:p>
            <a:r>
              <a:rPr lang="zh-CN" altLang="en-US" sz="2000" b="1" dirty="0" smtClean="0">
                <a:solidFill>
                  <a:schemeClr val="accent2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        </a:t>
            </a:r>
            <a:r>
              <a:rPr lang="zh-CN" altLang="en-US" sz="2000" b="1" dirty="0" smtClean="0">
                <a:latin typeface="江西拙楷" pitchFamily="2" charset="-122"/>
                <a:ea typeface="江西拙楷" pitchFamily="2" charset="-122"/>
              </a:rPr>
              <a:t>在此特别感谢洋洋兔图书和各位同行！</a:t>
            </a:r>
            <a:endParaRPr lang="zh-CN" altLang="en-US" sz="2000" b="1" dirty="0">
              <a:latin typeface="江西拙楷" pitchFamily="2" charset="-122"/>
              <a:ea typeface="江西拙楷" pitchFamily="2" charset="-122"/>
            </a:endParaRPr>
          </a:p>
        </p:txBody>
      </p:sp>
      <p:pic>
        <p:nvPicPr>
          <p:cNvPr id="1029" name="Picture 5" descr="C:\Users\Administrator\Desktop\所需图片\编钟表演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FDAC7"/>
              </a:clrFrom>
              <a:clrTo>
                <a:srgbClr val="EFDAC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56603" y="3857634"/>
            <a:ext cx="1472190" cy="1285866"/>
          </a:xfrm>
          <a:prstGeom prst="rect">
            <a:avLst/>
          </a:prstGeom>
          <a:noFill/>
        </p:spPr>
      </p:pic>
      <p:pic>
        <p:nvPicPr>
          <p:cNvPr id="1030" name="Picture 6" descr="C:\Users\Administrator\Desktop\所需图片\吹埙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FDAC7"/>
              </a:clrFrom>
              <a:clrTo>
                <a:srgbClr val="EFDAC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628" y="4185201"/>
            <a:ext cx="670196" cy="958299"/>
          </a:xfrm>
          <a:prstGeom prst="rect">
            <a:avLst/>
          </a:prstGeom>
          <a:noFill/>
        </p:spPr>
      </p:pic>
      <p:pic>
        <p:nvPicPr>
          <p:cNvPr id="1031" name="Picture 7" descr="C:\Users\Administrator\Desktop\所需图片\吹竽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ED7C7"/>
              </a:clrFrom>
              <a:clrTo>
                <a:srgbClr val="EED7C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85918" y="4071948"/>
            <a:ext cx="888382" cy="1071552"/>
          </a:xfrm>
          <a:prstGeom prst="rect">
            <a:avLst/>
          </a:prstGeom>
          <a:noFill/>
        </p:spPr>
      </p:pic>
      <p:pic>
        <p:nvPicPr>
          <p:cNvPr id="1032" name="Picture 8" descr="C:\Users\Administrator\Desktop\所需图片\石琴.jpe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ED7C9"/>
              </a:clrFrom>
              <a:clrTo>
                <a:srgbClr val="EED7C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4876" y="3143254"/>
            <a:ext cx="962054" cy="1039796"/>
          </a:xfrm>
          <a:prstGeom prst="rect">
            <a:avLst/>
          </a:prstGeom>
          <a:noFill/>
        </p:spPr>
      </p:pic>
      <p:pic>
        <p:nvPicPr>
          <p:cNvPr id="1034" name="Picture 10" descr="https://timgsa.baidu.com/timg?image&amp;quality=80&amp;size=b9999_10000&amp;sec=1593770655140&amp;di=8d93417442e92f12bdfebeb89dea6fae&amp;imgtype=0&amp;src=http%3A%2F%2F5b0988e595225.cdn.sohucs.com%2Fq_mini%2Cc_zoom%2Cw_640%2Fimages%2F20171024%2F11eef44b11c645ca8a3f57b42afefd18.jpe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EED9C6"/>
              </a:clrFrom>
              <a:clrTo>
                <a:srgbClr val="EED9C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488" y="3919404"/>
            <a:ext cx="2238348" cy="1224096"/>
          </a:xfrm>
          <a:prstGeom prst="rect">
            <a:avLst/>
          </a:prstGeom>
          <a:noFill/>
        </p:spPr>
      </p:pic>
      <p:pic>
        <p:nvPicPr>
          <p:cNvPr id="1036" name="Picture 12" descr="https://ss1.bdstatic.com/70cFuXSh_Q1YnxGkpoWK1HF6hhy/it/u=3044398379,815982888&amp;fm=26&amp;gp=0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000"/>
          <a:stretch>
            <a:fillRect/>
          </a:stretch>
        </p:blipFill>
        <p:spPr bwMode="auto">
          <a:xfrm>
            <a:off x="5929322" y="857238"/>
            <a:ext cx="2674633" cy="3714776"/>
          </a:xfrm>
          <a:prstGeom prst="rect">
            <a:avLst/>
          </a:prstGeom>
          <a:noFill/>
        </p:spPr>
      </p:pic>
      <p:pic>
        <p:nvPicPr>
          <p:cNvPr id="1028" name="Picture 4" descr="https://timgsa.baidu.com/timg?image&amp;quality=80&amp;size=b9999_10000&amp;sec=1593770202906&amp;di=d366f78a8677a72a3323717313c644f6&amp;imgtype=0&amp;src=http%3A%2F%2Fimg.yzcdn.cn%2Fupload_files%2F2018%2F12%2F28%2FFqlIQ8jZvbYuaK1ifTvlcNty2SY_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00992" y="3308542"/>
            <a:ext cx="1143008" cy="1120596"/>
          </a:xfrm>
          <a:prstGeom prst="rect">
            <a:avLst/>
          </a:prstGeom>
          <a:noFill/>
          <a:scene3d>
            <a:camera prst="isometricOffAxis1Right">
              <a:rot lat="1200000" lon="21000000" rev="0"/>
            </a:camera>
            <a:lightRig rig="threePt" dir="t"/>
          </a:scene3d>
        </p:spPr>
      </p:pic>
      <p:sp>
        <p:nvSpPr>
          <p:cNvPr id="10" name="矩形 9"/>
          <p:cNvSpPr/>
          <p:nvPr/>
        </p:nvSpPr>
        <p:spPr>
          <a:xfrm rot="-120000">
            <a:off x="5832000" y="4405984"/>
            <a:ext cx="3057247" cy="533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 smtClean="0">
                <a:latin typeface="仿宋" panose="02010609060101010101" charset="-122"/>
                <a:ea typeface="仿宋" panose="02010609060101010101" charset="-122"/>
              </a:rPr>
              <a:t>（北京理工大学出版社有限责任公司</a:t>
            </a:r>
            <a:endParaRPr lang="en-US" altLang="zh-CN" sz="1400" dirty="0" smtClean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1400" dirty="0" smtClean="0">
                <a:latin typeface="仿宋" panose="02010609060101010101" charset="-122"/>
                <a:ea typeface="仿宋" panose="02010609060101010101" charset="-122"/>
              </a:rPr>
              <a:t>2018</a:t>
            </a:r>
            <a:r>
              <a:rPr lang="zh-CN" altLang="en-US" sz="1400" dirty="0" smtClean="0">
                <a:latin typeface="仿宋" panose="02010609060101010101" charset="-122"/>
                <a:ea typeface="仿宋" panose="02010609060101010101" charset="-122"/>
              </a:rPr>
              <a:t>年</a:t>
            </a:r>
            <a:r>
              <a:rPr lang="en-US" altLang="zh-CN" sz="1400" dirty="0" smtClean="0">
                <a:latin typeface="仿宋" panose="02010609060101010101" charset="-122"/>
                <a:ea typeface="仿宋" panose="02010609060101010101" charset="-122"/>
              </a:rPr>
              <a:t>5</a:t>
            </a:r>
            <a:r>
              <a:rPr lang="zh-CN" altLang="en-US" sz="1400" dirty="0" smtClean="0">
                <a:latin typeface="仿宋" panose="02010609060101010101" charset="-122"/>
                <a:ea typeface="仿宋" panose="02010609060101010101" charset="-122"/>
              </a:rPr>
              <a:t>月第一版）</a:t>
            </a:r>
            <a:endParaRPr lang="zh-CN" altLang="en-US" sz="1400" dirty="0"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/>
          <p:cNvGrpSpPr/>
          <p:nvPr/>
        </p:nvGrpSpPr>
        <p:grpSpPr>
          <a:xfrm>
            <a:off x="2571768" y="571488"/>
            <a:ext cx="3429025" cy="503003"/>
            <a:chOff x="6572264" y="928677"/>
            <a:chExt cx="3429025" cy="558892"/>
          </a:xfrm>
        </p:grpSpPr>
        <p:pic>
          <p:nvPicPr>
            <p:cNvPr id="4" name="图片 3" descr="印章"/>
            <p:cNvPicPr>
              <a:picLocks noChangeAspect="1"/>
            </p:cNvPicPr>
            <p:nvPr/>
          </p:nvPicPr>
          <p:blipFill>
            <a:blip r:embed="rId2" cstate="screen">
              <a:lum bright="10000" contrast="-30000"/>
            </a:blip>
            <a:stretch>
              <a:fillRect/>
            </a:stretch>
          </p:blipFill>
          <p:spPr>
            <a:xfrm rot="5400000">
              <a:off x="8007331" y="-506390"/>
              <a:ext cx="558892" cy="342902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6715140" y="967075"/>
              <a:ext cx="2969083" cy="5129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400" b="1" dirty="0" smtClean="0">
                  <a:solidFill>
                    <a:prstClr val="black"/>
                  </a:solidFill>
                  <a:latin typeface="方正卡通简体" pitchFamily="65" charset="-122"/>
                  <a:ea typeface="方正卡通简体" pitchFamily="65" charset="-122"/>
                </a:rPr>
                <a:t>预习检测：一画三思</a:t>
              </a:r>
              <a:endParaRPr lang="en-US" altLang="zh-CN" sz="2400" b="1" dirty="0" smtClean="0">
                <a:solidFill>
                  <a:prstClr val="black"/>
                </a:solidFill>
                <a:latin typeface="方正卡通简体" pitchFamily="65" charset="-122"/>
                <a:ea typeface="方正卡通简体" pitchFamily="65" charset="-122"/>
              </a:endParaRPr>
            </a:p>
          </p:txBody>
        </p:sp>
      </p:grpSp>
      <p:grpSp>
        <p:nvGrpSpPr>
          <p:cNvPr id="3" name="组合 18"/>
          <p:cNvGrpSpPr/>
          <p:nvPr/>
        </p:nvGrpSpPr>
        <p:grpSpPr>
          <a:xfrm>
            <a:off x="2786082" y="1285866"/>
            <a:ext cx="5143536" cy="1264920"/>
            <a:chOff x="1785918" y="2928940"/>
            <a:chExt cx="5143536" cy="1264920"/>
          </a:xfrm>
        </p:grpSpPr>
        <p:sp>
          <p:nvSpPr>
            <p:cNvPr id="6" name="TextBox 5"/>
            <p:cNvSpPr txBox="1"/>
            <p:nvPr/>
          </p:nvSpPr>
          <p:spPr>
            <a:xfrm>
              <a:off x="3428992" y="2967341"/>
              <a:ext cx="35004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latin typeface="仿宋" pitchFamily="49" charset="-122"/>
                  <a:ea typeface="仿宋" pitchFamily="49" charset="-122"/>
                </a:rPr>
                <a:t>时空坐标（时间轴）</a:t>
              </a:r>
              <a:endParaRPr lang="zh-CN" altLang="en-US" sz="2400" b="1" dirty="0">
                <a:latin typeface="仿宋" pitchFamily="49" charset="-122"/>
                <a:ea typeface="仿宋" pitchFamily="49" charset="-122"/>
              </a:endParaRPr>
            </a:p>
          </p:txBody>
        </p:sp>
        <p:grpSp>
          <p:nvGrpSpPr>
            <p:cNvPr id="7" name="组合 17"/>
            <p:cNvGrpSpPr/>
            <p:nvPr/>
          </p:nvGrpSpPr>
          <p:grpSpPr>
            <a:xfrm>
              <a:off x="1785918" y="2928940"/>
              <a:ext cx="4357718" cy="1264920"/>
              <a:chOff x="1785918" y="3000378"/>
              <a:chExt cx="4000528" cy="1264920"/>
            </a:xfrm>
          </p:grpSpPr>
          <p:sp>
            <p:nvSpPr>
              <p:cNvPr id="9" name="任意多边形 8"/>
              <p:cNvSpPr/>
              <p:nvPr/>
            </p:nvSpPr>
            <p:spPr>
              <a:xfrm>
                <a:off x="1785918" y="3000378"/>
                <a:ext cx="4000528" cy="1264920"/>
              </a:xfrm>
              <a:custGeom>
                <a:avLst/>
                <a:gdLst>
                  <a:gd name="connsiteX0" fmla="*/ 58420 w 5969000"/>
                  <a:gd name="connsiteY0" fmla="*/ 0 h 1264920"/>
                  <a:gd name="connsiteX1" fmla="*/ 58420 w 5969000"/>
                  <a:gd name="connsiteY1" fmla="*/ 502920 h 1264920"/>
                  <a:gd name="connsiteX2" fmla="*/ 408940 w 5969000"/>
                  <a:gd name="connsiteY2" fmla="*/ 579120 h 1264920"/>
                  <a:gd name="connsiteX3" fmla="*/ 988060 w 5969000"/>
                  <a:gd name="connsiteY3" fmla="*/ 563880 h 1264920"/>
                  <a:gd name="connsiteX4" fmla="*/ 4737100 w 5969000"/>
                  <a:gd name="connsiteY4" fmla="*/ 548640 h 1264920"/>
                  <a:gd name="connsiteX5" fmla="*/ 5742940 w 5969000"/>
                  <a:gd name="connsiteY5" fmla="*/ 548640 h 1264920"/>
                  <a:gd name="connsiteX6" fmla="*/ 5941060 w 5969000"/>
                  <a:gd name="connsiteY6" fmla="*/ 731520 h 1264920"/>
                  <a:gd name="connsiteX7" fmla="*/ 5910580 w 5969000"/>
                  <a:gd name="connsiteY7" fmla="*/ 1264920 h 126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69000" h="1264920">
                    <a:moveTo>
                      <a:pt x="58420" y="0"/>
                    </a:moveTo>
                    <a:cubicBezTo>
                      <a:pt x="29210" y="203200"/>
                      <a:pt x="0" y="406400"/>
                      <a:pt x="58420" y="502920"/>
                    </a:cubicBezTo>
                    <a:cubicBezTo>
                      <a:pt x="116840" y="599440"/>
                      <a:pt x="254000" y="568960"/>
                      <a:pt x="408940" y="579120"/>
                    </a:cubicBezTo>
                    <a:cubicBezTo>
                      <a:pt x="563880" y="589280"/>
                      <a:pt x="988060" y="563880"/>
                      <a:pt x="988060" y="563880"/>
                    </a:cubicBezTo>
                    <a:lnTo>
                      <a:pt x="4737100" y="548640"/>
                    </a:lnTo>
                    <a:cubicBezTo>
                      <a:pt x="5529580" y="546100"/>
                      <a:pt x="5542280" y="518160"/>
                      <a:pt x="5742940" y="548640"/>
                    </a:cubicBezTo>
                    <a:cubicBezTo>
                      <a:pt x="5943600" y="579120"/>
                      <a:pt x="5913120" y="612140"/>
                      <a:pt x="5941060" y="731520"/>
                    </a:cubicBezTo>
                    <a:cubicBezTo>
                      <a:pt x="5969000" y="850900"/>
                      <a:pt x="5939790" y="1057910"/>
                      <a:pt x="5910580" y="1264920"/>
                    </a:cubicBezTo>
                  </a:path>
                </a:pathLst>
              </a:custGeom>
              <a:ln w="762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071670" y="3000378"/>
                <a:ext cx="7858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 smtClean="0">
                    <a:solidFill>
                      <a:srgbClr val="C00000"/>
                    </a:solidFill>
                    <a:latin typeface="方正卡通简体" pitchFamily="65" charset="-122"/>
                    <a:ea typeface="方正卡通简体" pitchFamily="65" charset="-122"/>
                  </a:rPr>
                  <a:t>时间</a:t>
                </a:r>
                <a:endParaRPr lang="zh-CN" altLang="en-US" b="1" dirty="0">
                  <a:solidFill>
                    <a:srgbClr val="C00000"/>
                  </a:solidFill>
                  <a:latin typeface="方正卡通简体" pitchFamily="65" charset="-122"/>
                  <a:ea typeface="方正卡通简体" pitchFamily="65" charset="-122"/>
                </a:endParaRPr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 rot="5400000">
                <a:off x="2285654" y="3572212"/>
                <a:ext cx="288000" cy="1588"/>
              </a:xfrm>
              <a:prstGeom prst="line">
                <a:avLst/>
              </a:prstGeom>
              <a:ln w="285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2071670" y="3786196"/>
                <a:ext cx="8572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 smtClean="0">
                    <a:solidFill>
                      <a:srgbClr val="C00000"/>
                    </a:solidFill>
                    <a:latin typeface="方正卡通简体" pitchFamily="65" charset="-122"/>
                    <a:ea typeface="方正卡通简体" pitchFamily="65" charset="-122"/>
                  </a:rPr>
                  <a:t>事件</a:t>
                </a:r>
                <a:endParaRPr lang="zh-CN" altLang="en-US" b="1" dirty="0">
                  <a:solidFill>
                    <a:srgbClr val="C00000"/>
                  </a:solidFill>
                  <a:latin typeface="方正卡通简体" pitchFamily="65" charset="-122"/>
                  <a:ea typeface="方正卡通简体" pitchFamily="65" charset="-122"/>
                </a:endParaRPr>
              </a:p>
            </p:txBody>
          </p:sp>
        </p:grpSp>
      </p:grpSp>
      <p:grpSp>
        <p:nvGrpSpPr>
          <p:cNvPr id="8" name="组合 26"/>
          <p:cNvGrpSpPr/>
          <p:nvPr/>
        </p:nvGrpSpPr>
        <p:grpSpPr>
          <a:xfrm>
            <a:off x="2059730" y="2717619"/>
            <a:ext cx="647934" cy="646331"/>
            <a:chOff x="1923802" y="2643188"/>
            <a:chExt cx="647934" cy="646331"/>
          </a:xfrm>
        </p:grpSpPr>
        <p:sp>
          <p:nvSpPr>
            <p:cNvPr id="22" name="椭圆 21"/>
            <p:cNvSpPr/>
            <p:nvPr/>
          </p:nvSpPr>
          <p:spPr>
            <a:xfrm>
              <a:off x="1928794" y="2643188"/>
              <a:ext cx="612000" cy="612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1923802" y="2643188"/>
              <a:ext cx="64793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600" b="1" dirty="0" smtClean="0">
                  <a:solidFill>
                    <a:srgbClr val="C00000"/>
                  </a:solidFill>
                  <a:latin typeface="江西拙楷" pitchFamily="2" charset="-122"/>
                  <a:ea typeface="江西拙楷" pitchFamily="2" charset="-122"/>
                </a:rPr>
                <a:t>思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779102" y="2827458"/>
            <a:ext cx="5495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b="1" dirty="0" smtClean="0">
                <a:latin typeface="仿宋" pitchFamily="49" charset="-122"/>
                <a:ea typeface="仿宋" pitchFamily="49" charset="-122"/>
              </a:rPr>
              <a:t>01.</a:t>
            </a:r>
            <a:r>
              <a:rPr lang="zh-CN" altLang="en-US" sz="2400" b="1" dirty="0" smtClean="0">
                <a:latin typeface="仿宋" pitchFamily="49" charset="-122"/>
                <a:ea typeface="仿宋" pitchFamily="49" charset="-122"/>
              </a:rPr>
              <a:t>为什么儒学独尊的地位会受到挑战？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68470" y="3475053"/>
            <a:ext cx="6424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b="1" dirty="0" smtClean="0">
                <a:latin typeface="仿宋" pitchFamily="49" charset="-122"/>
                <a:ea typeface="仿宋" pitchFamily="49" charset="-122"/>
              </a:rPr>
              <a:t>02.</a:t>
            </a:r>
            <a:r>
              <a:rPr lang="zh-CN" altLang="en-US" sz="2400" b="1" dirty="0" smtClean="0">
                <a:latin typeface="仿宋" pitchFamily="49" charset="-122"/>
                <a:ea typeface="仿宋" pitchFamily="49" charset="-122"/>
              </a:rPr>
              <a:t>请举例说明唐诗所反映出的唐朝社会变迁？</a:t>
            </a:r>
          </a:p>
        </p:txBody>
      </p:sp>
      <p:grpSp>
        <p:nvGrpSpPr>
          <p:cNvPr id="11" name="组合 27"/>
          <p:cNvGrpSpPr/>
          <p:nvPr/>
        </p:nvGrpSpPr>
        <p:grpSpPr>
          <a:xfrm>
            <a:off x="3929090" y="1214428"/>
            <a:ext cx="647934" cy="646331"/>
            <a:chOff x="1923802" y="2643188"/>
            <a:chExt cx="647934" cy="646331"/>
          </a:xfrm>
        </p:grpSpPr>
        <p:sp>
          <p:nvSpPr>
            <p:cNvPr id="29" name="椭圆 28"/>
            <p:cNvSpPr/>
            <p:nvPr/>
          </p:nvSpPr>
          <p:spPr>
            <a:xfrm>
              <a:off x="1928794" y="2643188"/>
              <a:ext cx="612000" cy="612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1923802" y="2643188"/>
              <a:ext cx="64793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600" b="1" dirty="0" smtClean="0">
                  <a:solidFill>
                    <a:srgbClr val="C00000"/>
                  </a:solidFill>
                  <a:latin typeface="江西拙楷" pitchFamily="2" charset="-122"/>
                  <a:ea typeface="江西拙楷" pitchFamily="2" charset="-122"/>
                </a:rPr>
                <a:t>画</a:t>
              </a:r>
            </a:p>
          </p:txBody>
        </p:sp>
      </p:grp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141518"/>
              </a:clrFrom>
              <a:clrTo>
                <a:srgbClr val="141518">
                  <a:alpha val="0"/>
                </a:srgbClr>
              </a:clrTo>
            </a:clrChange>
            <a:lum bright="10000"/>
          </a:blip>
          <a:srcRect l="26794" t="29167" r="56076" b="27781"/>
          <a:stretch>
            <a:fillRect/>
          </a:stretch>
        </p:blipFill>
        <p:spPr bwMode="auto">
          <a:xfrm>
            <a:off x="542965" y="1555668"/>
            <a:ext cx="1588409" cy="224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TextBox 34"/>
          <p:cNvSpPr txBox="1"/>
          <p:nvPr/>
        </p:nvSpPr>
        <p:spPr>
          <a:xfrm>
            <a:off x="2740116" y="4074018"/>
            <a:ext cx="6424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b="1" dirty="0" smtClean="0">
                <a:latin typeface="仿宋" pitchFamily="49" charset="-122"/>
                <a:ea typeface="仿宋" pitchFamily="49" charset="-122"/>
              </a:rPr>
              <a:t>03.</a:t>
            </a:r>
            <a:r>
              <a:rPr lang="zh-CN" altLang="en-US" sz="2400" b="1" dirty="0" smtClean="0">
                <a:latin typeface="仿宋" pitchFamily="49" charset="-122"/>
                <a:ea typeface="仿宋" pitchFamily="49" charset="-122"/>
              </a:rPr>
              <a:t>为什么这一时期会出现诗仙、诗圣、书圣、画圣等杰出人物？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0" descr="C:\Users\Lenovo\Desktop\timgD21XQSRX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 flipH="1">
            <a:off x="-2206954" y="406173"/>
            <a:ext cx="6191250" cy="6200776"/>
          </a:xfrm>
          <a:prstGeom prst="rect">
            <a:avLst/>
          </a:prstGeom>
          <a:noFill/>
        </p:spPr>
      </p:pic>
      <p:pic>
        <p:nvPicPr>
          <p:cNvPr id="25" name="Picture 10" descr="C:\Users\Lenovo\Desktop\timgD21XQSRX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2438277" y="-850633"/>
            <a:ext cx="6191250" cy="6200776"/>
          </a:xfrm>
          <a:prstGeom prst="rect">
            <a:avLst/>
          </a:prstGeom>
          <a:noFill/>
        </p:spPr>
      </p:pic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981740" y="933155"/>
          <a:ext cx="7492408" cy="36426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59711"/>
                <a:gridCol w="2073349"/>
                <a:gridCol w="613144"/>
                <a:gridCol w="1460205"/>
                <a:gridCol w="412897"/>
                <a:gridCol w="1873102"/>
              </a:tblGrid>
              <a:tr h="30164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时间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儒学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道教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佛教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</a:tr>
              <a:tr h="53367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汉朝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汉武帝时确立正统地位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东汉末兴起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两汉之际传入中国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</a:tr>
              <a:tr h="99773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魏晋</a:t>
                      </a:r>
                      <a:endParaRPr lang="en-US" altLang="zh-CN" sz="2000" dirty="0" smtClean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南北朝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吸收佛、道精神，有新发展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在民间广为传播，主张“贵儒”和“尊道”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吸收儒、道思想，渐趋本土化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</a:tr>
              <a:tr h="53367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隋朝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提出儒、佛、道“三教合一”，以儒为主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99773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唐朝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000" kern="100" dirty="0" smtClean="0">
                          <a:latin typeface="微软雅黑" pitchFamily="34" charset="-122"/>
                          <a:ea typeface="微软雅黑" pitchFamily="34" charset="-122"/>
                          <a:sym typeface="+mn-ea"/>
                        </a:rPr>
                        <a:t>“三教并行”，韩愈提出复兴儒学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道教最受尊崇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武则天时有很大发展，禅宗影响最大。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8" name="组合 7"/>
          <p:cNvGrpSpPr/>
          <p:nvPr/>
        </p:nvGrpSpPr>
        <p:grpSpPr>
          <a:xfrm>
            <a:off x="458973" y="206839"/>
            <a:ext cx="6846762" cy="624449"/>
            <a:chOff x="571472" y="1571618"/>
            <a:chExt cx="6846762" cy="624449"/>
          </a:xfrm>
        </p:grpSpPr>
        <p:pic>
          <p:nvPicPr>
            <p:cNvPr id="9" name="图片 8" descr="印章"/>
            <p:cNvPicPr>
              <a:picLocks noChangeAspect="1"/>
            </p:cNvPicPr>
            <p:nvPr/>
          </p:nvPicPr>
          <p:blipFill>
            <a:blip r:embed="rId3" cstate="screen">
              <a:lum bright="10000" contrast="-30000"/>
            </a:blip>
            <a:stretch>
              <a:fillRect/>
            </a:stretch>
          </p:blipFill>
          <p:spPr>
            <a:xfrm rot="5400000">
              <a:off x="866454" y="1276636"/>
              <a:ext cx="624449" cy="1214414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714348" y="1643056"/>
              <a:ext cx="14287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2400" b="1" dirty="0" smtClean="0">
                  <a:solidFill>
                    <a:schemeClr val="bg1"/>
                  </a:solidFill>
                  <a:latin typeface="方正卡通简体" pitchFamily="65" charset="-122"/>
                  <a:ea typeface="方正卡通简体" pitchFamily="65" charset="-122"/>
                </a:rPr>
                <a:t>思考</a:t>
              </a:r>
              <a:r>
                <a:rPr lang="en-US" altLang="zh-CN" sz="2400" b="1" dirty="0" smtClean="0">
                  <a:solidFill>
                    <a:schemeClr val="bg1"/>
                  </a:solidFill>
                  <a:latin typeface="方正卡通简体" pitchFamily="65" charset="-122"/>
                  <a:ea typeface="方正卡通简体" pitchFamily="65" charset="-122"/>
                </a:rPr>
                <a:t>1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1742900" y="1663300"/>
              <a:ext cx="567533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2400" b="1" dirty="0" smtClean="0">
                  <a:solidFill>
                    <a:srgbClr val="C00000"/>
                  </a:solidFill>
                  <a:latin typeface="方正卡通简体" pitchFamily="65" charset="-122"/>
                  <a:ea typeface="方正卡通简体" pitchFamily="65" charset="-122"/>
                </a:rPr>
                <a:t>为什么儒学独尊的地位会受到挑战？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018805" y="3221665"/>
            <a:ext cx="7125195" cy="1921835"/>
            <a:chOff x="2018805" y="3221665"/>
            <a:chExt cx="7125195" cy="1921835"/>
          </a:xfrm>
          <a:solidFill>
            <a:schemeClr val="bg2">
              <a:lumMod val="90000"/>
            </a:schemeClr>
          </a:solidFill>
        </p:grpSpPr>
        <p:sp useBgFill="1">
          <p:nvSpPr>
            <p:cNvPr id="20" name="矩形 19"/>
            <p:cNvSpPr/>
            <p:nvPr/>
          </p:nvSpPr>
          <p:spPr>
            <a:xfrm>
              <a:off x="2018805" y="3221665"/>
              <a:ext cx="7125195" cy="1921835"/>
            </a:xfrm>
            <a:prstGeom prst="rect">
              <a:avLst/>
            </a:prstGeom>
            <a:grpFill/>
            <a:ln w="19050">
              <a:solidFill>
                <a:srgbClr val="C00000"/>
              </a:solidFill>
              <a:prstDash val="dash"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106640" y="3689229"/>
              <a:ext cx="7037360" cy="138230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914400" fontAlgn="auto">
                <a:lnSpc>
                  <a:spcPct val="145000"/>
                </a:lnSpc>
                <a:spcAft>
                  <a:spcPts val="0"/>
                </a:spcAft>
                <a:tabLst>
                  <a:tab pos="2700655" algn="l"/>
                </a:tabLst>
              </a:pPr>
              <a:r>
                <a:rPr lang="zh-CN" altLang="en-US" sz="2000" b="1" kern="100" dirty="0" smtClean="0">
                  <a:latin typeface="仿宋" pitchFamily="49" charset="-122"/>
                  <a:ea typeface="仿宋" pitchFamily="49" charset="-122"/>
                  <a:cs typeface="黑体" panose="02010609060101010101" charset="-122"/>
                  <a:sym typeface="+mn-ea"/>
                </a:rPr>
                <a:t>    唐中期儒学大师韩愈率先提出复兴儒学。他从维护封建统治出发，用儒家的天命论和封建纲常来反对佛教的观点，巩固儒学主流思想的统治地位。</a:t>
              </a:r>
              <a:endParaRPr lang="zh-CN" altLang="en-US" sz="2000" b="1" dirty="0">
                <a:latin typeface="仿宋" pitchFamily="49" charset="-122"/>
                <a:ea typeface="仿宋" pitchFamily="49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659585" y="754911"/>
            <a:ext cx="1484415" cy="2815792"/>
            <a:chOff x="7160820" y="0"/>
            <a:chExt cx="1484415" cy="2815792"/>
          </a:xfrm>
        </p:grpSpPr>
        <p:pic>
          <p:nvPicPr>
            <p:cNvPr id="22" name="Picture 1" descr="C:\Users\Lenovo\Desktop\微信图片_20200920120643_副本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0337" r="49065" b="22998"/>
            <a:stretch>
              <a:fillRect/>
            </a:stretch>
          </p:blipFill>
          <p:spPr bwMode="auto">
            <a:xfrm flipH="1">
              <a:off x="7160820" y="0"/>
              <a:ext cx="1484415" cy="2588832"/>
            </a:xfrm>
            <a:prstGeom prst="rect">
              <a:avLst/>
            </a:prstGeom>
            <a:noFill/>
          </p:spPr>
        </p:pic>
        <p:sp>
          <p:nvSpPr>
            <p:cNvPr id="23" name="矩形 22"/>
            <p:cNvSpPr/>
            <p:nvPr/>
          </p:nvSpPr>
          <p:spPr>
            <a:xfrm>
              <a:off x="7538299" y="2446460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kern="100" dirty="0" smtClean="0">
                  <a:latin typeface="仿宋" pitchFamily="49" charset="-122"/>
                  <a:ea typeface="仿宋" pitchFamily="49" charset="-122"/>
                  <a:cs typeface="黑体" panose="02010609060101010101" charset="-122"/>
                  <a:sym typeface="+mn-ea"/>
                </a:rPr>
                <a:t>韩愈</a:t>
              </a:r>
              <a:endParaRPr lang="zh-CN" altLang="en-US" b="1" dirty="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347489" y="3368360"/>
            <a:ext cx="2339438" cy="791840"/>
            <a:chOff x="6602681" y="2921774"/>
            <a:chExt cx="2339438" cy="791840"/>
          </a:xfrm>
        </p:grpSpPr>
        <p:grpSp>
          <p:nvGrpSpPr>
            <p:cNvPr id="13" name="组合 19"/>
            <p:cNvGrpSpPr/>
            <p:nvPr/>
          </p:nvGrpSpPr>
          <p:grpSpPr>
            <a:xfrm>
              <a:off x="6602681" y="3088310"/>
              <a:ext cx="2339439" cy="625304"/>
              <a:chOff x="68507" y="309370"/>
              <a:chExt cx="3408423" cy="559435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5" cstate="screen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lum contrast="40000"/>
              </a:blip>
              <a:srcRect/>
              <a:stretch>
                <a:fillRect/>
              </a:stretch>
            </p:blipFill>
            <p:spPr>
              <a:xfrm flipH="1">
                <a:off x="68507" y="309370"/>
                <a:ext cx="1324047" cy="559435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 rotWithShape="1">
              <a:blip r:embed="rId6" cstate="screen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lum contrast="40000"/>
              </a:blip>
              <a:srcRect/>
              <a:stretch>
                <a:fillRect/>
              </a:stretch>
            </p:blipFill>
            <p:spPr>
              <a:xfrm flipH="1">
                <a:off x="2270759" y="309370"/>
                <a:ext cx="1206171" cy="559435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 rotWithShape="1">
              <a:blip r:embed="rId7" cstate="screen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lum contrast="40000"/>
              </a:blip>
              <a:srcRect/>
              <a:stretch>
                <a:fillRect/>
              </a:stretch>
            </p:blipFill>
            <p:spPr>
              <a:xfrm flipH="1">
                <a:off x="1392553" y="309370"/>
                <a:ext cx="878206" cy="559435"/>
              </a:xfrm>
              <a:prstGeom prst="rect">
                <a:avLst/>
              </a:prstGeom>
            </p:spPr>
          </p:pic>
        </p:grpSp>
        <p:sp>
          <p:nvSpPr>
            <p:cNvPr id="14" name="文本框 29"/>
            <p:cNvSpPr txBox="1"/>
            <p:nvPr/>
          </p:nvSpPr>
          <p:spPr>
            <a:xfrm>
              <a:off x="6859287" y="2921774"/>
              <a:ext cx="1956305" cy="438582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pPr lvl="0"/>
              <a:r>
                <a:rPr lang="zh-CN" altLang="en-US" sz="2400" b="1" dirty="0" smtClean="0">
                  <a:solidFill>
                    <a:srgbClr val="C00000"/>
                  </a:solidFill>
                  <a:latin typeface="江西拙楷" panose="02010600040101010101" charset="-122"/>
                  <a:ea typeface="江西拙楷" panose="02010600040101010101" charset="-122"/>
                </a:rPr>
                <a:t>儒学复兴运动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lum bright="10000" contrast="-10000"/>
          </a:blip>
          <a:srcRect/>
          <a:stretch>
            <a:fillRect/>
          </a:stretch>
        </p:blipFill>
        <p:spPr bwMode="auto">
          <a:xfrm>
            <a:off x="914400" y="812928"/>
            <a:ext cx="7707404" cy="404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0" descr="C:\Users\Lenovo\Desktop\timgD21XQSRX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4709935" y="-460956"/>
            <a:ext cx="4856283" cy="4863755"/>
          </a:xfrm>
          <a:prstGeom prst="rect">
            <a:avLst/>
          </a:prstGeom>
          <a:noFill/>
        </p:spPr>
      </p:pic>
      <p:pic>
        <p:nvPicPr>
          <p:cNvPr id="22" name="Picture 5" descr="C:\Users\Lenovo\Desktop\timgSZR75CB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06192" y="3073033"/>
            <a:ext cx="1271725" cy="1443732"/>
          </a:xfrm>
          <a:prstGeom prst="rect">
            <a:avLst/>
          </a:prstGeom>
          <a:noFill/>
        </p:spPr>
      </p:pic>
      <p:pic>
        <p:nvPicPr>
          <p:cNvPr id="24" name="Picture 7" descr="C:\Users\Lenovo\Desktop\图片1_副本.pn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l="48182" t="24879"/>
          <a:stretch>
            <a:fillRect/>
          </a:stretch>
        </p:blipFill>
        <p:spPr bwMode="auto">
          <a:xfrm>
            <a:off x="7868093" y="3669166"/>
            <a:ext cx="763217" cy="1474334"/>
          </a:xfrm>
          <a:prstGeom prst="rect">
            <a:avLst/>
          </a:prstGeom>
          <a:noFill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0586" y="1095153"/>
            <a:ext cx="4835055" cy="2173519"/>
          </a:xfrm>
          <a:prstGeom prst="rect">
            <a:avLst/>
          </a:prstGeom>
        </p:spPr>
      </p:pic>
      <p:sp>
        <p:nvSpPr>
          <p:cNvPr id="9" name="文本框 59"/>
          <p:cNvSpPr txBox="1"/>
          <p:nvPr/>
        </p:nvSpPr>
        <p:spPr>
          <a:xfrm>
            <a:off x="691117" y="3289512"/>
            <a:ext cx="7400260" cy="1569660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材料：</a:t>
            </a:r>
            <a:r>
              <a:rPr lang="zh-CN" altLang="en-US" sz="2000" b="1" dirty="0">
                <a:latin typeface="仿宋" pitchFamily="49" charset="-122"/>
                <a:ea typeface="仿宋" pitchFamily="49" charset="-122"/>
              </a:rPr>
              <a:t>道教所关心的，是社稷荣衰、战争胜负、命运穷达、人生贫富、寿命长短、前途吉凶、祛病消灾等</a:t>
            </a:r>
            <a:r>
              <a:rPr lang="zh-CN" altLang="en-US" sz="2000" b="1" dirty="0">
                <a:solidFill>
                  <a:srgbClr val="C00000"/>
                </a:solidFill>
                <a:latin typeface="仿宋" pitchFamily="49" charset="-122"/>
                <a:ea typeface="仿宋" pitchFamily="49" charset="-122"/>
              </a:rPr>
              <a:t>社会现实问题</a:t>
            </a:r>
            <a:r>
              <a:rPr lang="zh-CN" altLang="en-US" sz="2000" b="1" dirty="0">
                <a:latin typeface="仿宋" pitchFamily="49" charset="-122"/>
                <a:ea typeface="仿宋" pitchFamily="49" charset="-122"/>
              </a:rPr>
              <a:t>。佛教与人们欲求</a:t>
            </a:r>
            <a:r>
              <a:rPr lang="zh-CN" altLang="en-US" sz="2000" b="1" dirty="0">
                <a:solidFill>
                  <a:srgbClr val="C00000"/>
                </a:solidFill>
                <a:latin typeface="仿宋" pitchFamily="49" charset="-122"/>
                <a:ea typeface="仿宋" pitchFamily="49" charset="-122"/>
              </a:rPr>
              <a:t>脱离苦海</a:t>
            </a:r>
            <a:r>
              <a:rPr lang="zh-CN" altLang="en-US" sz="2000" b="1" dirty="0">
                <a:latin typeface="仿宋" pitchFamily="49" charset="-122"/>
                <a:ea typeface="仿宋" pitchFamily="49" charset="-122"/>
              </a:rPr>
              <a:t>的愿望产生共鸣，僧人们还吸取道家的道术，关心人们的现世利益</a:t>
            </a:r>
            <a:r>
              <a:rPr lang="en-US" altLang="zh-CN" sz="2000" b="1" dirty="0" smtClean="0">
                <a:latin typeface="仿宋" pitchFamily="49" charset="-122"/>
                <a:ea typeface="仿宋" pitchFamily="49" charset="-122"/>
              </a:rPr>
              <a:t>……</a:t>
            </a:r>
            <a:r>
              <a:rPr lang="zh-CN" altLang="en-US" sz="1600" b="1" dirty="0" smtClean="0">
                <a:latin typeface="黑体" pitchFamily="49" charset="-122"/>
                <a:ea typeface="黑体" pitchFamily="49" charset="-122"/>
                <a:sym typeface="+mn-ea"/>
              </a:rPr>
              <a:t>                                      </a:t>
            </a:r>
            <a:endParaRPr lang="en-US" altLang="zh-CN" sz="1600" b="1" dirty="0" smtClean="0">
              <a:latin typeface="黑体" pitchFamily="49" charset="-122"/>
              <a:ea typeface="黑体" pitchFamily="49" charset="-122"/>
              <a:sym typeface="+mn-ea"/>
            </a:endParaRPr>
          </a:p>
          <a:p>
            <a:pPr algn="r"/>
            <a:r>
              <a:rPr lang="en-US" altLang="zh-CN" sz="1600" b="1" dirty="0" smtClean="0">
                <a:latin typeface="黑体" pitchFamily="49" charset="-122"/>
                <a:ea typeface="黑体" pitchFamily="49" charset="-122"/>
                <a:sym typeface="+mn-ea"/>
              </a:rPr>
              <a:t>——</a:t>
            </a:r>
            <a:r>
              <a:rPr lang="zh-CN" altLang="en-US" sz="1600" b="1" dirty="0">
                <a:latin typeface="黑体" pitchFamily="49" charset="-122"/>
                <a:ea typeface="黑体" pitchFamily="49" charset="-122"/>
                <a:sym typeface="+mn-ea"/>
              </a:rPr>
              <a:t>据卜宪群总撰稿</a:t>
            </a:r>
            <a:r>
              <a:rPr lang="en-US" altLang="zh-CN" sz="1600" b="1" dirty="0">
                <a:latin typeface="黑体" pitchFamily="49" charset="-122"/>
                <a:ea typeface="黑体" pitchFamily="49" charset="-122"/>
                <a:sym typeface="+mn-ea"/>
              </a:rPr>
              <a:t>《</a:t>
            </a:r>
            <a:r>
              <a:rPr lang="zh-CN" altLang="en-US" sz="1600" b="1" dirty="0">
                <a:latin typeface="黑体" pitchFamily="49" charset="-122"/>
                <a:ea typeface="黑体" pitchFamily="49" charset="-122"/>
                <a:sym typeface="+mn-ea"/>
              </a:rPr>
              <a:t>中国通史</a:t>
            </a:r>
            <a:r>
              <a:rPr lang="en-US" altLang="zh-CN" sz="1600" b="1" dirty="0">
                <a:latin typeface="黑体" pitchFamily="49" charset="-122"/>
                <a:ea typeface="黑体" pitchFamily="49" charset="-122"/>
                <a:sym typeface="+mn-ea"/>
              </a:rPr>
              <a:t>·</a:t>
            </a:r>
            <a:r>
              <a:rPr lang="zh-CN" altLang="en-US" sz="1600" b="1" dirty="0">
                <a:latin typeface="黑体" pitchFamily="49" charset="-122"/>
                <a:ea typeface="黑体" pitchFamily="49" charset="-122"/>
                <a:sym typeface="+mn-ea"/>
              </a:rPr>
              <a:t>秦汉魏晋南北朝</a:t>
            </a:r>
            <a:r>
              <a:rPr lang="en-US" altLang="zh-CN" sz="1600" b="1" dirty="0">
                <a:latin typeface="黑体" pitchFamily="49" charset="-122"/>
                <a:ea typeface="黑体" pitchFamily="49" charset="-122"/>
                <a:sym typeface="+mn-ea"/>
              </a:rPr>
              <a:t>》</a:t>
            </a:r>
            <a:r>
              <a:rPr lang="zh-CN" altLang="en-US" sz="1600" b="1" dirty="0">
                <a:latin typeface="黑体" pitchFamily="49" charset="-122"/>
                <a:ea typeface="黑体" pitchFamily="49" charset="-122"/>
                <a:sym typeface="+mn-ea"/>
              </a:rPr>
              <a:t>整理</a:t>
            </a:r>
          </a:p>
        </p:txBody>
      </p:sp>
      <p:grpSp>
        <p:nvGrpSpPr>
          <p:cNvPr id="17" name="组合 16"/>
          <p:cNvGrpSpPr/>
          <p:nvPr/>
        </p:nvGrpSpPr>
        <p:grpSpPr>
          <a:xfrm flipH="1">
            <a:off x="4775200" y="1599314"/>
            <a:ext cx="4368800" cy="952500"/>
            <a:chOff x="4965700" y="1574800"/>
            <a:chExt cx="4368800" cy="952500"/>
          </a:xfrm>
        </p:grpSpPr>
        <p:sp>
          <p:nvSpPr>
            <p:cNvPr id="15" name="五边形 14"/>
            <p:cNvSpPr/>
            <p:nvPr/>
          </p:nvSpPr>
          <p:spPr>
            <a:xfrm>
              <a:off x="4991100" y="1574800"/>
              <a:ext cx="4343400" cy="711200"/>
            </a:xfrm>
            <a:prstGeom prst="homePlat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五边形 15"/>
            <p:cNvSpPr/>
            <p:nvPr/>
          </p:nvSpPr>
          <p:spPr>
            <a:xfrm>
              <a:off x="4965700" y="1790700"/>
              <a:ext cx="1054100" cy="736600"/>
            </a:xfrm>
            <a:prstGeom prst="homePlat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江西拙楷" pitchFamily="2" charset="-122"/>
                  <a:ea typeface="江西拙楷" pitchFamily="2" charset="-122"/>
                </a:rPr>
                <a:t>唯物史观</a:t>
              </a:r>
              <a:endPara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江西拙楷" pitchFamily="2" charset="-122"/>
                <a:ea typeface="江西拙楷" pitchFamily="2" charset="-122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060801" y="1756144"/>
            <a:ext cx="3416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社会存在决定社会意识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69606" y="206839"/>
            <a:ext cx="6846762" cy="624449"/>
            <a:chOff x="571472" y="1571618"/>
            <a:chExt cx="6846762" cy="624449"/>
          </a:xfrm>
        </p:grpSpPr>
        <p:pic>
          <p:nvPicPr>
            <p:cNvPr id="13" name="图片 12" descr="印章"/>
            <p:cNvPicPr>
              <a:picLocks noChangeAspect="1"/>
            </p:cNvPicPr>
            <p:nvPr/>
          </p:nvPicPr>
          <p:blipFill>
            <a:blip r:embed="rId7" cstate="screen">
              <a:lum bright="10000" contrast="-30000"/>
            </a:blip>
            <a:stretch>
              <a:fillRect/>
            </a:stretch>
          </p:blipFill>
          <p:spPr>
            <a:xfrm rot="5400000">
              <a:off x="866454" y="1276636"/>
              <a:ext cx="624449" cy="1214414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714348" y="1643056"/>
              <a:ext cx="14287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2400" b="1" dirty="0" smtClean="0">
                  <a:solidFill>
                    <a:schemeClr val="bg1"/>
                  </a:solidFill>
                  <a:latin typeface="方正卡通简体" pitchFamily="65" charset="-122"/>
                  <a:ea typeface="方正卡通简体" pitchFamily="65" charset="-122"/>
                </a:rPr>
                <a:t>思考</a:t>
              </a:r>
              <a:r>
                <a:rPr lang="en-US" altLang="zh-CN" sz="2400" b="1" dirty="0" smtClean="0">
                  <a:solidFill>
                    <a:schemeClr val="bg1"/>
                  </a:solidFill>
                  <a:latin typeface="方正卡通简体" pitchFamily="65" charset="-122"/>
                  <a:ea typeface="方正卡通简体" pitchFamily="65" charset="-122"/>
                </a:rPr>
                <a:t>1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1742900" y="1663300"/>
              <a:ext cx="567533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2400" b="1" dirty="0" smtClean="0">
                  <a:solidFill>
                    <a:srgbClr val="C00000"/>
                  </a:solidFill>
                  <a:latin typeface="方正卡通简体" pitchFamily="65" charset="-122"/>
                  <a:ea typeface="方正卡通简体" pitchFamily="65" charset="-122"/>
                </a:rPr>
                <a:t>为什么儒学独尊的地位会受到挑战？</a:t>
              </a:r>
            </a:p>
          </p:txBody>
        </p:sp>
      </p:grpSp>
      <p:pic>
        <p:nvPicPr>
          <p:cNvPr id="21" name="Picture 7" descr="C:\Users\Lenovo\Desktop\图片1_副本.png"/>
          <p:cNvPicPr>
            <a:picLocks noChangeAspect="1" noChangeArrowheads="1"/>
          </p:cNvPicPr>
          <p:nvPr/>
        </p:nvPicPr>
        <p:blipFill>
          <a:blip r:embed="rId8" cstate="print">
            <a:lum bright="10000" contrast="10000"/>
          </a:blip>
          <a:srcRect l="1065" r="51247" b="37968"/>
          <a:stretch>
            <a:fillRect/>
          </a:stretch>
        </p:blipFill>
        <p:spPr bwMode="auto">
          <a:xfrm flipH="1" flipV="1">
            <a:off x="0" y="1468076"/>
            <a:ext cx="766321" cy="13282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timgsa.baidu.com/timg?image&amp;quality=80&amp;size=b9999_10000&amp;sec=1600617886271&amp;di=070c29ca2dbe21f159554755cb4f6446&amp;imgtype=0&amp;src=http%3A%2F%2Fimg.pconline.com.cn%2Fimages%2Fupload%2Fupc%2Ftx%2Fphotoblog%2F1610%2F07%2Fc6%2F28011661_1475808942949_mthumb.jpg"/>
          <p:cNvPicPr>
            <a:picLocks noChangeAspect="1" noChangeArrowheads="1"/>
          </p:cNvPicPr>
          <p:nvPr/>
        </p:nvPicPr>
        <p:blipFill>
          <a:blip r:embed="rId3" cstate="print"/>
          <a:srcRect b="32653"/>
          <a:stretch>
            <a:fillRect/>
          </a:stretch>
        </p:blipFill>
        <p:spPr bwMode="auto">
          <a:xfrm>
            <a:off x="0" y="0"/>
            <a:ext cx="8006316" cy="5177216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9419" t="14574" r="27267"/>
          <a:stretch>
            <a:fillRect/>
          </a:stretch>
        </p:blipFill>
        <p:spPr bwMode="auto">
          <a:xfrm>
            <a:off x="6262578" y="-224270"/>
            <a:ext cx="3721394" cy="536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C:\Users\Lenovo\Desktop\timgD21XQSRX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lum bright="20000" contrast="-40000"/>
          </a:blip>
          <a:srcRect l="25171" t="32955" r="22657" b="9591"/>
          <a:stretch>
            <a:fillRect/>
          </a:stretch>
        </p:blipFill>
        <p:spPr bwMode="auto">
          <a:xfrm rot="16200000">
            <a:off x="170689" y="1904964"/>
            <a:ext cx="3316224" cy="3657599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3" name="矩形 2"/>
          <p:cNvSpPr/>
          <p:nvPr/>
        </p:nvSpPr>
        <p:spPr>
          <a:xfrm>
            <a:off x="-95250" y="4054475"/>
            <a:ext cx="8643620" cy="110744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黄草简体" pitchFamily="65" charset="-122"/>
              <a:ea typeface="方正黄草简体" pitchFamily="65" charset="-122"/>
            </a:endParaRPr>
          </a:p>
        </p:txBody>
      </p:sp>
      <p:sp>
        <p:nvSpPr>
          <p:cNvPr id="5" name="文本框 9"/>
          <p:cNvSpPr txBox="1"/>
          <p:nvPr/>
        </p:nvSpPr>
        <p:spPr>
          <a:xfrm>
            <a:off x="2294890" y="4318000"/>
            <a:ext cx="337566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6000" b="1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方正黄草简体" pitchFamily="65" charset="-122"/>
                <a:ea typeface="方正黄草简体" pitchFamily="65" charset="-122"/>
                <a:sym typeface="+mn-ea"/>
              </a:rPr>
              <a:t>三武一宗</a:t>
            </a:r>
            <a:endParaRPr lang="zh-CN" altLang="en-US" sz="6000" dirty="0">
              <a:ln>
                <a:solidFill>
                  <a:schemeClr val="tx1"/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latin typeface="方正黄草简体" pitchFamily="65" charset="-122"/>
              <a:ea typeface="方正黄草简体" pitchFamily="65" charset="-122"/>
            </a:endParaRPr>
          </a:p>
        </p:txBody>
      </p:sp>
      <p:sp>
        <p:nvSpPr>
          <p:cNvPr id="7" name="文本框 4"/>
          <p:cNvSpPr txBox="1"/>
          <p:nvPr/>
        </p:nvSpPr>
        <p:spPr>
          <a:xfrm>
            <a:off x="278130" y="935355"/>
            <a:ext cx="6063615" cy="2784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zh-CN" altLang="en-US" sz="2000" b="1" dirty="0">
                <a:solidFill>
                  <a:srgbClr val="C00000"/>
                </a:solidFill>
                <a:latin typeface="江西拙楷" panose="02010600040101010101" charset="-122"/>
                <a:ea typeface="江西拙楷" panose="02010600040101010101" charset="-122"/>
                <a:cs typeface="仿宋" panose="02010609060101010101" charset="-122"/>
                <a:sym typeface="+mn-ea"/>
              </a:rPr>
              <a:t>统治者灭佛：</a:t>
            </a:r>
            <a:r>
              <a:rPr lang="en-US" altLang="zh-CN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</a:t>
            </a:r>
            <a:r>
              <a:rPr lang="zh-CN" altLang="en-US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三武一宗</a:t>
            </a:r>
            <a:r>
              <a:rPr lang="en-US" altLang="zh-CN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</a:t>
            </a:r>
            <a:r>
              <a:rPr lang="zh-CN" altLang="en-US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北魏太武帝、北周武帝、</a:t>
            </a:r>
            <a:r>
              <a:rPr lang="en-US" altLang="zh-CN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	    </a:t>
            </a:r>
            <a:r>
              <a:rPr lang="zh-CN" altLang="en-US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唐武宗和后周世宗。</a:t>
            </a:r>
          </a:p>
          <a:p>
            <a:pPr indent="0" algn="just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zh-CN" altLang="en-US" sz="2000" b="1" dirty="0">
                <a:solidFill>
                  <a:srgbClr val="C00000"/>
                </a:solidFill>
                <a:latin typeface="江西拙楷" panose="02010600040101010101" charset="-122"/>
                <a:ea typeface="江西拙楷" panose="02010600040101010101" charset="-122"/>
                <a:cs typeface="仿宋" panose="02010609060101010101" charset="-122"/>
                <a:sym typeface="+mn-ea"/>
              </a:rPr>
              <a:t>民间反佛：</a:t>
            </a:r>
            <a:r>
              <a:rPr lang="zh-CN" altLang="en-US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代表人物是范缜，著有《神灭论》。</a:t>
            </a:r>
          </a:p>
          <a:p>
            <a:pPr indent="0" algn="just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zh-CN" altLang="en-US" sz="2000" b="1" dirty="0">
                <a:solidFill>
                  <a:srgbClr val="C00000"/>
                </a:solidFill>
                <a:latin typeface="江西拙楷" panose="02010600040101010101" charset="-122"/>
                <a:ea typeface="江西拙楷" panose="02010600040101010101" charset="-122"/>
                <a:cs typeface="仿宋" panose="02010609060101010101" charset="-122"/>
                <a:sym typeface="+mn-ea"/>
              </a:rPr>
              <a:t>原     因：</a:t>
            </a:r>
            <a:r>
              <a:rPr lang="zh-CN" altLang="en-US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佛教盛行，广修寺庙，耗费钱财；不事生产；</a:t>
            </a:r>
            <a:r>
              <a:rPr lang="en-US" altLang="zh-CN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	 </a:t>
            </a:r>
            <a:r>
              <a:rPr lang="zh-CN" altLang="en-US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损害政府利益</a:t>
            </a:r>
            <a:endParaRPr lang="zh-CN" altLang="en-US" sz="20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 algn="just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zh-CN" altLang="en-US" sz="2000" b="1" dirty="0">
                <a:solidFill>
                  <a:srgbClr val="C00000"/>
                </a:solidFill>
                <a:latin typeface="江西拙楷" panose="02010600040101010101" charset="-122"/>
                <a:ea typeface="江西拙楷" panose="02010600040101010101" charset="-122"/>
                <a:cs typeface="仿宋" panose="02010609060101010101" charset="-122"/>
                <a:sym typeface="+mn-ea"/>
              </a:rPr>
              <a:t>影     响：</a:t>
            </a:r>
            <a:r>
              <a:rPr lang="zh-CN" altLang="en-US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佛教文化遭受损失，但佛教的发展并未从根</a:t>
            </a:r>
            <a:r>
              <a:rPr lang="en-US" altLang="zh-CN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	 </a:t>
            </a:r>
            <a:r>
              <a:rPr lang="zh-CN" altLang="en-US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本上受到遏制。</a:t>
            </a:r>
            <a:endParaRPr lang="zh-CN" altLang="en-US" sz="20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2" name="图片 1" descr="图片包含 人, 站, 裙子, 男人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8020" y="-548640"/>
            <a:ext cx="3792220" cy="5721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8"/>
          <p:cNvSpPr txBox="1"/>
          <p:nvPr/>
        </p:nvSpPr>
        <p:spPr>
          <a:xfrm>
            <a:off x="5457190" y="3512192"/>
            <a:ext cx="2656496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9600" b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latin typeface="青鸟华光简淡古印" charset="-122"/>
                <a:ea typeface="青鸟华光简淡古印" charset="-122"/>
                <a:sym typeface="+mn-ea"/>
              </a:rPr>
              <a:t>灭佛</a:t>
            </a:r>
            <a:endParaRPr lang="zh-CN" altLang="en-US" sz="9600" dirty="0">
              <a:ln>
                <a:solidFill>
                  <a:schemeClr val="tx1"/>
                </a:solidFill>
              </a:ln>
              <a:solidFill>
                <a:schemeClr val="bg2">
                  <a:lumMod val="75000"/>
                </a:schemeClr>
              </a:solidFill>
              <a:latin typeface="青鸟华光简淡古印" charset="-122"/>
              <a:ea typeface="青鸟华光简淡古印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969040" y="457200"/>
          <a:ext cx="7492408" cy="438149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59711"/>
                <a:gridCol w="2073349"/>
                <a:gridCol w="613144"/>
                <a:gridCol w="1460205"/>
                <a:gridCol w="412897"/>
                <a:gridCol w="1873102"/>
              </a:tblGrid>
              <a:tr h="47661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时间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儒学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道教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佛教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</a:tr>
              <a:tr h="84323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汉朝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汉武帝时确立正统地位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东汉末兴起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两汉之际传入中国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</a:tr>
              <a:tr h="120986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魏晋</a:t>
                      </a:r>
                      <a:endParaRPr lang="en-US" altLang="zh-CN" sz="2000" dirty="0" smtClean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南北朝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吸收佛、道精神，有新发展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在民间广为传播，主张“贵儒”和“尊道”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吸收儒、道思想，渐趋本土化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</a:tr>
              <a:tr h="64192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隋朝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提出儒、佛、道“三教合一”，以儒为主</a:t>
                      </a:r>
                      <a:endParaRPr lang="zh-CN" altLang="en-US" sz="2400" b="1" dirty="0">
                        <a:solidFill>
                          <a:srgbClr val="C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120986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唐朝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000" kern="100" dirty="0" smtClean="0">
                          <a:latin typeface="微软雅黑" pitchFamily="34" charset="-122"/>
                          <a:ea typeface="微软雅黑" pitchFamily="34" charset="-122"/>
                          <a:sym typeface="+mn-ea"/>
                        </a:rPr>
                        <a:t>“三教并行”，韩愈提出复兴儒学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道教最受尊崇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武则天时有很大发展，禅宗影响最大。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" name="Picture 2" descr="https://timgsa.baidu.com/timg?image&amp;quality=80&amp;size=b9999_10000&amp;sec=1600579865574&amp;di=b714479ca2dea5470d8ebb01c3ea02f2&amp;imgtype=0&amp;src=http%3A%2F%2Fimg.mp.itc.cn%2Fupload%2F20161226%2F37d670e3f59f4670b2d88e8805f0b841_th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0122" y="0"/>
            <a:ext cx="3387680" cy="2997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C:\Users\Lenovo\Desktop\timgSZR75CB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72275" y="1584475"/>
            <a:ext cx="1271725" cy="1443732"/>
          </a:xfrm>
          <a:prstGeom prst="rect">
            <a:avLst/>
          </a:prstGeom>
          <a:noFill/>
        </p:spPr>
      </p:pic>
      <p:sp>
        <p:nvSpPr>
          <p:cNvPr id="100" name="文本框 99"/>
          <p:cNvSpPr txBox="1"/>
          <p:nvPr/>
        </p:nvSpPr>
        <p:spPr>
          <a:xfrm>
            <a:off x="993013" y="1111546"/>
            <a:ext cx="7751445" cy="34901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7970"/>
            <a:r>
              <a:rPr lang="zh-CN" sz="2400" b="0" dirty="0">
                <a:solidFill>
                  <a:srgbClr val="C00000"/>
                </a:solidFill>
                <a:latin typeface="江西拙楷" pitchFamily="2" charset="-122"/>
                <a:ea typeface="江西拙楷" pitchFamily="2" charset="-122"/>
              </a:rPr>
              <a:t>(2014·全国Ⅰ卷·25)</a:t>
            </a:r>
            <a:r>
              <a:rPr lang="zh-CN" sz="2400" b="0" dirty="0">
                <a:solidFill>
                  <a:srgbClr val="000000"/>
                </a:solidFill>
                <a:latin typeface="江西拙楷" pitchFamily="2" charset="-122"/>
                <a:ea typeface="江西拙楷" pitchFamily="2" charset="-122"/>
              </a:rPr>
              <a:t>唐高祖李渊自认为是老子后裔，规定老子地位在孔子之上，佛教位居第三；武则天时明令佛教位在道教之上；后来唐武宗又大规模地“灭佛”。这反映出唐代(　　)</a:t>
            </a:r>
          </a:p>
          <a:p>
            <a:pPr>
              <a:lnSpc>
                <a:spcPct val="130000"/>
              </a:lnSpc>
            </a:pPr>
            <a:r>
              <a:rPr lang="zh-CN" sz="2400" b="0" dirty="0">
                <a:solidFill>
                  <a:srgbClr val="000000"/>
                </a:solidFill>
                <a:latin typeface="江西拙楷" pitchFamily="2" charset="-122"/>
                <a:ea typeface="江西拙楷" pitchFamily="2" charset="-122"/>
              </a:rPr>
              <a:t>A．皇帝的好恶决定宗教兴亡                    </a:t>
            </a:r>
            <a:endParaRPr lang="en-US" altLang="zh-CN" sz="2400" b="0" dirty="0" smtClean="0">
              <a:solidFill>
                <a:srgbClr val="000000"/>
              </a:solidFill>
              <a:latin typeface="江西拙楷" pitchFamily="2" charset="-122"/>
              <a:ea typeface="江西拙楷" pitchFamily="2" charset="-122"/>
            </a:endParaRPr>
          </a:p>
          <a:p>
            <a:pPr>
              <a:lnSpc>
                <a:spcPct val="130000"/>
              </a:lnSpc>
            </a:pPr>
            <a:r>
              <a:rPr lang="zh-CN" sz="2400" b="0" dirty="0" smtClean="0">
                <a:solidFill>
                  <a:srgbClr val="000000"/>
                </a:solidFill>
                <a:latin typeface="江西拙楷" pitchFamily="2" charset="-122"/>
                <a:ea typeface="江西拙楷" pitchFamily="2" charset="-122"/>
              </a:rPr>
              <a:t>B</a:t>
            </a:r>
            <a:r>
              <a:rPr lang="zh-CN" sz="2400" b="0" dirty="0">
                <a:solidFill>
                  <a:srgbClr val="000000"/>
                </a:solidFill>
                <a:latin typeface="江西拙楷" pitchFamily="2" charset="-122"/>
                <a:ea typeface="江西拙楷" pitchFamily="2" charset="-122"/>
              </a:rPr>
              <a:t>．道教的社会影响最大</a:t>
            </a:r>
          </a:p>
          <a:p>
            <a:pPr>
              <a:lnSpc>
                <a:spcPct val="130000"/>
              </a:lnSpc>
            </a:pPr>
            <a:r>
              <a:rPr lang="zh-CN" sz="2400" b="0" dirty="0">
                <a:solidFill>
                  <a:srgbClr val="000000"/>
                </a:solidFill>
                <a:latin typeface="江西拙楷" pitchFamily="2" charset="-122"/>
                <a:ea typeface="江西拙楷" pitchFamily="2" charset="-122"/>
              </a:rPr>
              <a:t>C．儒学的政治地位最为稳固                    </a:t>
            </a:r>
            <a:endParaRPr lang="en-US" altLang="zh-CN" sz="2400" b="0" dirty="0" smtClean="0">
              <a:solidFill>
                <a:srgbClr val="000000"/>
              </a:solidFill>
              <a:latin typeface="江西拙楷" pitchFamily="2" charset="-122"/>
              <a:ea typeface="江西拙楷" pitchFamily="2" charset="-122"/>
            </a:endParaRPr>
          </a:p>
          <a:p>
            <a:pPr>
              <a:lnSpc>
                <a:spcPct val="130000"/>
              </a:lnSpc>
            </a:pPr>
            <a:r>
              <a:rPr lang="zh-CN" sz="2400" b="0" dirty="0" smtClean="0">
                <a:solidFill>
                  <a:srgbClr val="000000"/>
                </a:solidFill>
                <a:latin typeface="江西拙楷" pitchFamily="2" charset="-122"/>
                <a:ea typeface="江西拙楷" pitchFamily="2" charset="-122"/>
              </a:rPr>
              <a:t>D</a:t>
            </a:r>
            <a:r>
              <a:rPr lang="zh-CN" sz="2400" b="0" dirty="0">
                <a:solidFill>
                  <a:srgbClr val="000000"/>
                </a:solidFill>
                <a:latin typeface="江西拙楷" pitchFamily="2" charset="-122"/>
                <a:ea typeface="江西拙楷" pitchFamily="2" charset="-122"/>
              </a:rPr>
              <a:t>．佛教的社会基础</a:t>
            </a:r>
            <a:r>
              <a:rPr lang="zh-CN" sz="2400" b="0" dirty="0" smtClean="0">
                <a:solidFill>
                  <a:srgbClr val="000000"/>
                </a:solidFill>
                <a:latin typeface="江西拙楷" pitchFamily="2" charset="-122"/>
                <a:ea typeface="江西拙楷" pitchFamily="2" charset="-122"/>
              </a:rPr>
              <a:t>薄弱</a:t>
            </a:r>
            <a:endParaRPr lang="zh-CN" sz="2400" b="0" dirty="0">
              <a:solidFill>
                <a:srgbClr val="FF0000"/>
              </a:solidFill>
              <a:latin typeface="江西拙楷" pitchFamily="2" charset="-122"/>
              <a:ea typeface="江西拙楷" pitchFamily="2" charset="-122"/>
            </a:endParaRPr>
          </a:p>
        </p:txBody>
      </p:sp>
      <p:grpSp>
        <p:nvGrpSpPr>
          <p:cNvPr id="6" name="组合 2"/>
          <p:cNvGrpSpPr/>
          <p:nvPr/>
        </p:nvGrpSpPr>
        <p:grpSpPr>
          <a:xfrm>
            <a:off x="487783" y="571486"/>
            <a:ext cx="1500197" cy="624449"/>
            <a:chOff x="5500695" y="721505"/>
            <a:chExt cx="1500197" cy="624449"/>
          </a:xfrm>
        </p:grpSpPr>
        <p:pic>
          <p:nvPicPr>
            <p:cNvPr id="7" name="图片 6" descr="印章"/>
            <p:cNvPicPr>
              <a:picLocks noChangeAspect="1"/>
            </p:cNvPicPr>
            <p:nvPr/>
          </p:nvPicPr>
          <p:blipFill>
            <a:blip r:embed="rId3" cstate="screen">
              <a:lum bright="10000" contrast="-30000"/>
            </a:blip>
            <a:stretch>
              <a:fillRect/>
            </a:stretch>
          </p:blipFill>
          <p:spPr>
            <a:xfrm rot="5400000">
              <a:off x="5938569" y="283631"/>
              <a:ext cx="624449" cy="1500197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5572132" y="785800"/>
              <a:ext cx="14287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2400" b="1" dirty="0" smtClean="0">
                  <a:solidFill>
                    <a:prstClr val="black"/>
                  </a:solidFill>
                  <a:latin typeface="方正卡通简体" pitchFamily="65" charset="-122"/>
                  <a:ea typeface="方正卡通简体" pitchFamily="65" charset="-122"/>
                </a:rPr>
                <a:t>针对训练</a:t>
              </a:r>
              <a:endParaRPr lang="en-US" altLang="zh-CN" sz="2400" b="1" dirty="0" smtClean="0">
                <a:solidFill>
                  <a:prstClr val="black"/>
                </a:solidFill>
                <a:latin typeface="方正卡通简体" pitchFamily="65" charset="-122"/>
                <a:ea typeface="方正卡通简体" pitchFamily="65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160542" y="2850077"/>
            <a:ext cx="2653421" cy="1092530"/>
            <a:chOff x="6158069" y="3099459"/>
            <a:chExt cx="2653421" cy="1092530"/>
          </a:xfrm>
        </p:grpSpPr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2778DE8D-A6E6-4AB1-B8C5-A51035DE1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="" xmlns:a14="http://schemas.microsoft.com/office/drawing/2010/main">
                    <a14:imgLayer r:embed="">
                      <a14:imgEffect>
                        <a14:backgroundRemoval t="9804" b="92157" l="3000" r="95800">
                          <a14:foregroundMark x1="33200" y1="49673" x2="3000" y2="49020"/>
                          <a14:foregroundMark x1="30600" y1="14379" x2="63000" y2="14379"/>
                          <a14:foregroundMark x1="92000" y1="32026" x2="95800" y2="33333"/>
                          <a14:foregroundMark x1="81000" y1="17647" x2="81800" y2="18954"/>
                          <a14:foregroundMark x1="72600" y1="13725" x2="69800" y2="11111"/>
                          <a14:foregroundMark x1="38400" y1="75163" x2="37400" y2="921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8069" y="3099459"/>
              <a:ext cx="2653421" cy="1092530"/>
            </a:xfrm>
            <a:prstGeom prst="rect">
              <a:avLst/>
            </a:prstGeom>
          </p:spPr>
        </p:pic>
        <p:sp>
          <p:nvSpPr>
            <p:cNvPr id="10" name="文本框 21">
              <a:extLst>
                <a:ext uri="{FF2B5EF4-FFF2-40B4-BE49-F238E27FC236}">
                  <a16:creationId xmlns="" xmlns:a16="http://schemas.microsoft.com/office/drawing/2014/main" id="{4B32BF5B-EAC1-4DAE-BE61-42CE42B3302F}"/>
                </a:ext>
              </a:extLst>
            </p:cNvPr>
            <p:cNvSpPr txBox="1"/>
            <p:nvPr/>
          </p:nvSpPr>
          <p:spPr>
            <a:xfrm>
              <a:off x="6512380" y="3219402"/>
              <a:ext cx="1362352" cy="80791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algn="ctr">
                <a:defRPr sz="3200" b="1">
                  <a:solidFill>
                    <a:srgbClr val="808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400" b="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江西拙楷" pitchFamily="2" charset="-122"/>
                  <a:ea typeface="江西拙楷" pitchFamily="2" charset="-122"/>
                </a:rPr>
                <a:t>论从史出</a:t>
              </a:r>
              <a:r>
                <a:rPr lang="zh-CN" altLang="en-US" sz="2400" dirty="0" smtClean="0">
                  <a:solidFill>
                    <a:srgbClr val="FFC000"/>
                  </a:solidFill>
                  <a:latin typeface="江西拙楷" pitchFamily="2" charset="-122"/>
                  <a:ea typeface="江西拙楷" pitchFamily="2" charset="-122"/>
                </a:rPr>
                <a:t>   </a:t>
              </a:r>
              <a:r>
                <a:rPr lang="zh-CN" altLang="en-US" sz="240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江西拙楷" pitchFamily="2" charset="-122"/>
                  <a:ea typeface="江西拙楷" pitchFamily="2" charset="-122"/>
                </a:rPr>
                <a:t>史料实证</a:t>
              </a:r>
            </a:p>
          </p:txBody>
        </p:sp>
      </p:grpSp>
      <p:sp>
        <p:nvSpPr>
          <p:cNvPr id="11" name="矩形 10"/>
          <p:cNvSpPr/>
          <p:nvPr/>
        </p:nvSpPr>
        <p:spPr>
          <a:xfrm>
            <a:off x="1187865" y="2054568"/>
            <a:ext cx="6078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宋体" panose="02010600030101010101" pitchFamily="2" charset="-122"/>
              </a:rPr>
              <a:t>C</a:t>
            </a:r>
            <a:endParaRPr lang="zh-CN" alt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</p:txBody>
      </p:sp>
      <p:pic>
        <p:nvPicPr>
          <p:cNvPr id="15" name="Picture 7" descr="C:\Users\Lenovo\Desktop\图片1_副本.pn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 l="1065" r="51247" b="37968"/>
          <a:stretch>
            <a:fillRect/>
          </a:stretch>
        </p:blipFill>
        <p:spPr bwMode="auto">
          <a:xfrm flipV="1">
            <a:off x="7950167" y="3637118"/>
            <a:ext cx="766321" cy="1328253"/>
          </a:xfrm>
          <a:prstGeom prst="rect">
            <a:avLst/>
          </a:prstGeom>
          <a:noFill/>
        </p:spPr>
      </p:pic>
      <p:pic>
        <p:nvPicPr>
          <p:cNvPr id="16" name="Picture 7" descr="C:\Users\Lenovo\Desktop\图片1_副本.pn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 l="48182" t="24879"/>
          <a:stretch>
            <a:fillRect/>
          </a:stretch>
        </p:blipFill>
        <p:spPr bwMode="auto">
          <a:xfrm>
            <a:off x="0" y="0"/>
            <a:ext cx="763217" cy="14743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4142</TotalTime>
  <Words>1831</Words>
  <Application>Microsoft Office PowerPoint</Application>
  <PresentationFormat>全屏显示(16:9)</PresentationFormat>
  <Paragraphs>230</Paragraphs>
  <Slides>24</Slides>
  <Notes>17</Notes>
  <HiddenSlides>1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44" baseType="lpstr">
      <vt:lpstr>Arial</vt:lpstr>
      <vt:lpstr>宋体</vt:lpstr>
      <vt:lpstr>方正超粗黑简体</vt:lpstr>
      <vt:lpstr>方正清刻本悦宋简体</vt:lpstr>
      <vt:lpstr>黑体</vt:lpstr>
      <vt:lpstr>方正剪纸简体</vt:lpstr>
      <vt:lpstr>仿宋</vt:lpstr>
      <vt:lpstr>江西拙楷</vt:lpstr>
      <vt:lpstr>Calibri</vt:lpstr>
      <vt:lpstr>方正卡通简体</vt:lpstr>
      <vt:lpstr>微软雅黑</vt:lpstr>
      <vt:lpstr>方正黄草简体</vt:lpstr>
      <vt:lpstr>Wingdings</vt:lpstr>
      <vt:lpstr>青鸟华光简淡古印</vt:lpstr>
      <vt:lpstr>Ink Free</vt:lpstr>
      <vt:lpstr>等线</vt:lpstr>
      <vt:lpstr>Times New Roman</vt:lpstr>
      <vt:lpstr>华文中宋</vt:lpstr>
      <vt:lpstr>1_Office 主题</vt:lpstr>
      <vt:lpstr>2_Office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wangqinghua</dc:creator>
  <cp:lastModifiedBy>pgos</cp:lastModifiedBy>
  <cp:revision>56</cp:revision>
  <dcterms:created xsi:type="dcterms:W3CDTF">2019-09-26T12:23:00Z</dcterms:created>
  <dcterms:modified xsi:type="dcterms:W3CDTF">2020-09-28T07:04:03Z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2052-11.1.0.9208</vt:lpwstr>
  </property>
</Properties>
</file>