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563" r:id="rId3"/>
    <p:sldId id="353" r:id="rId4"/>
    <p:sldId id="537" r:id="rId5"/>
    <p:sldId id="439" r:id="rId6"/>
    <p:sldId id="438" r:id="rId7"/>
    <p:sldId id="512" r:id="rId8"/>
    <p:sldId id="538" r:id="rId9"/>
    <p:sldId id="441" r:id="rId10"/>
    <p:sldId id="442" r:id="rId11"/>
    <p:sldId id="468" r:id="rId12"/>
    <p:sldId id="470" r:id="rId13"/>
    <p:sldId id="471" r:id="rId14"/>
    <p:sldId id="511" r:id="rId15"/>
    <p:sldId id="513" r:id="rId16"/>
    <p:sldId id="473" r:id="rId17"/>
    <p:sldId id="514" r:id="rId18"/>
    <p:sldId id="561" r:id="rId19"/>
    <p:sldId id="562" r:id="rId20"/>
    <p:sldId id="501" r:id="rId21"/>
    <p:sldId id="502" r:id="rId22"/>
    <p:sldId id="539" r:id="rId23"/>
    <p:sldId id="503" r:id="rId24"/>
    <p:sldId id="510" r:id="rId25"/>
  </p:sldIdLst>
  <p:sldSz cx="12192000" cy="6858000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汉仪全唐诗简" charset="-122"/>
      <p:regular r:id="rId32"/>
    </p:embeddedFont>
    <p:embeddedFont>
      <p:font typeface="楷体" pitchFamily="49" charset="-122"/>
      <p:regular r:id="rId33"/>
    </p:embeddedFont>
    <p:embeddedFont>
      <p:font typeface="华文仿宋" pitchFamily="2" charset="-122"/>
      <p:regular r:id="rId34"/>
    </p:embeddedFont>
    <p:embeddedFont>
      <p:font typeface="微软雅黑" pitchFamily="34" charset="-122"/>
      <p:regular r:id="rId35"/>
      <p:bold r:id="rId36"/>
    </p:embeddedFont>
    <p:embeddedFont>
      <p:font typeface="黑体" pitchFamily="49" charset="-122"/>
      <p:regular r:id="rId37"/>
    </p:embeddedFont>
    <p:embeddedFont>
      <p:font typeface="新細明體" pitchFamily="18" charset="-120"/>
      <p:regular r:id="rId38"/>
    </p:embeddedFont>
    <p:embeddedFont>
      <p:font typeface="华文中宋" pitchFamily="2" charset="-122"/>
      <p:regular r:id="rId39"/>
    </p:embeddedFont>
    <p:embeddedFont>
      <p:font typeface="隶书" pitchFamily="49" charset="-122"/>
      <p:regular r:id="rId40"/>
    </p:embeddedFont>
    <p:embeddedFont>
      <p:font typeface="仿宋" pitchFamily="49" charset="-122"/>
      <p:regular r:id="rId4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F6FC14"/>
    <a:srgbClr val="F7FD9D"/>
    <a:srgbClr val="F7F4CB"/>
    <a:srgbClr val="953735"/>
    <a:srgbClr val="B99473"/>
    <a:srgbClr val="F8F4F1"/>
    <a:srgbClr val="385D8A"/>
    <a:srgbClr val="A40000"/>
    <a:srgbClr val="C47A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0" autoAdjust="0"/>
    <p:restoredTop sz="94660"/>
  </p:normalViewPr>
  <p:slideViewPr>
    <p:cSldViewPr>
      <p:cViewPr varScale="1">
        <p:scale>
          <a:sx n="65" d="100"/>
          <a:sy n="65" d="100"/>
        </p:scale>
        <p:origin x="-792" y="-114"/>
      </p:cViewPr>
      <p:guideLst>
        <p:guide orient="horz" pos="1768"/>
        <p:guide pos="36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2A7BF6-C5C4-4205-9124-9156D5A0FF62}" type="doc">
      <dgm:prSet loTypeId="urn:microsoft.com/office/officeart/2005/8/layout/chart3#1" loCatId="relationship" qsTypeId="urn:microsoft.com/office/officeart/2005/8/quickstyle/simple1#1" qsCatId="simple" csTypeId="urn:microsoft.com/office/officeart/2005/8/colors/colorful1#1" csCatId="accent1" phldr="0"/>
      <dgm:spPr/>
    </dgm:pt>
    <dgm:pt modelId="{65F48770-481A-4163-AFC7-D503548ED498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魏</a:t>
          </a:r>
        </a:p>
      </dgm:t>
    </dgm:pt>
    <dgm:pt modelId="{B0F50286-39B7-44BA-B5D7-218AF3B2E4E5}" type="parTrans" cxnId="{C18346A0-3177-4DEB-88FF-DF8ED2DC9E45}">
      <dgm:prSet/>
      <dgm:spPr/>
    </dgm:pt>
    <dgm:pt modelId="{1EAF902D-B9E5-4236-8885-C26B25E2D413}" type="sibTrans" cxnId="{C18346A0-3177-4DEB-88FF-DF8ED2DC9E45}">
      <dgm:prSet/>
      <dgm:spPr/>
    </dgm:pt>
    <dgm:pt modelId="{8FC2087B-DBAB-4B99-92CD-E346FD81DB06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吴</a:t>
          </a:r>
        </a:p>
      </dgm:t>
    </dgm:pt>
    <dgm:pt modelId="{7BA47608-A888-42CD-AE60-06756AF5F262}" type="parTrans" cxnId="{D53B4D4A-7EAA-4D0B-B0FB-ED3F03AA41D7}">
      <dgm:prSet/>
      <dgm:spPr/>
    </dgm:pt>
    <dgm:pt modelId="{D4AA31C8-39A3-42E7-885F-549031C4BE38}" type="sibTrans" cxnId="{D53B4D4A-7EAA-4D0B-B0FB-ED3F03AA41D7}">
      <dgm:prSet/>
      <dgm:spPr/>
    </dgm:pt>
    <dgm:pt modelId="{9DD32921-4C93-4755-8DBC-C93D5A9C26AA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蜀</a:t>
          </a:r>
        </a:p>
      </dgm:t>
    </dgm:pt>
    <dgm:pt modelId="{E7BC373D-5454-4F08-B23A-12FA48E32AB9}" type="parTrans" cxnId="{89345EA7-71D1-429B-86F4-3A36F2101793}">
      <dgm:prSet/>
      <dgm:spPr/>
    </dgm:pt>
    <dgm:pt modelId="{7C979ACF-5070-4EAA-8EBC-4F3FA84673AE}" type="sibTrans" cxnId="{89345EA7-71D1-429B-86F4-3A36F2101793}">
      <dgm:prSet/>
      <dgm:spPr/>
    </dgm:pt>
    <dgm:pt modelId="{389ABB26-7898-463D-9239-33CEB89F6AF7}" type="pres">
      <dgm:prSet presAssocID="{7D2A7BF6-C5C4-4205-9124-9156D5A0FF62}" presName="compositeShape" presStyleCnt="0">
        <dgm:presLayoutVars>
          <dgm:chMax val="7"/>
          <dgm:dir/>
          <dgm:resizeHandles val="exact"/>
        </dgm:presLayoutVars>
      </dgm:prSet>
      <dgm:spPr/>
    </dgm:pt>
    <dgm:pt modelId="{9D0F1FAC-E2B7-47D9-AF9E-8567148D7A1D}" type="pres">
      <dgm:prSet presAssocID="{7D2A7BF6-C5C4-4205-9124-9156D5A0FF62}" presName="wedge1" presStyleLbl="node1" presStyleIdx="0" presStyleCnt="3"/>
      <dgm:spPr/>
      <dgm:t>
        <a:bodyPr/>
        <a:lstStyle/>
        <a:p>
          <a:endParaRPr lang="zh-CN" altLang="en-US"/>
        </a:p>
      </dgm:t>
    </dgm:pt>
    <dgm:pt modelId="{170B9FDA-8349-46CB-AD74-A643C221A342}" type="pres">
      <dgm:prSet presAssocID="{7D2A7BF6-C5C4-4205-9124-9156D5A0FF6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39900BC-8280-4B85-BA2D-D2EC42E5E3C8}" type="pres">
      <dgm:prSet presAssocID="{7D2A7BF6-C5C4-4205-9124-9156D5A0FF62}" presName="wedge2" presStyleLbl="node1" presStyleIdx="1" presStyleCnt="3"/>
      <dgm:spPr/>
      <dgm:t>
        <a:bodyPr/>
        <a:lstStyle/>
        <a:p>
          <a:endParaRPr lang="zh-CN" altLang="en-US"/>
        </a:p>
      </dgm:t>
    </dgm:pt>
    <dgm:pt modelId="{D228BC7F-53A7-491C-8EEB-093E1438ECD9}" type="pres">
      <dgm:prSet presAssocID="{7D2A7BF6-C5C4-4205-9124-9156D5A0FF6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A0BC8A-FE97-4043-AD4F-D6CB2A4406DC}" type="pres">
      <dgm:prSet presAssocID="{7D2A7BF6-C5C4-4205-9124-9156D5A0FF62}" presName="wedge3" presStyleLbl="node1" presStyleIdx="2" presStyleCnt="3"/>
      <dgm:spPr/>
      <dgm:t>
        <a:bodyPr/>
        <a:lstStyle/>
        <a:p>
          <a:endParaRPr lang="zh-CN" altLang="en-US"/>
        </a:p>
      </dgm:t>
    </dgm:pt>
    <dgm:pt modelId="{B8E19202-8549-46AE-8EC0-72F2657E12EA}" type="pres">
      <dgm:prSet presAssocID="{7D2A7BF6-C5C4-4205-9124-9156D5A0FF6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98E20AB-6832-4975-A24E-C423A3D5DCAC}" type="presOf" srcId="{9DD32921-4C93-4755-8DBC-C93D5A9C26AA}" destId="{B8E19202-8549-46AE-8EC0-72F2657E12EA}" srcOrd="1" destOrd="0" presId="urn:microsoft.com/office/officeart/2005/8/layout/chart3#1"/>
    <dgm:cxn modelId="{CECF6295-EC28-423F-93F3-9CDBC8612CD4}" type="presOf" srcId="{8FC2087B-DBAB-4B99-92CD-E346FD81DB06}" destId="{E39900BC-8280-4B85-BA2D-D2EC42E5E3C8}" srcOrd="0" destOrd="0" presId="urn:microsoft.com/office/officeart/2005/8/layout/chart3#1"/>
    <dgm:cxn modelId="{F70F3ED5-93EA-487E-ACF8-06447E4D90C4}" type="presOf" srcId="{65F48770-481A-4163-AFC7-D503548ED498}" destId="{9D0F1FAC-E2B7-47D9-AF9E-8567148D7A1D}" srcOrd="0" destOrd="0" presId="urn:microsoft.com/office/officeart/2005/8/layout/chart3#1"/>
    <dgm:cxn modelId="{90189D91-C5B7-4509-BD88-D990E12C4F28}" type="presOf" srcId="{65F48770-481A-4163-AFC7-D503548ED498}" destId="{170B9FDA-8349-46CB-AD74-A643C221A342}" srcOrd="1" destOrd="0" presId="urn:microsoft.com/office/officeart/2005/8/layout/chart3#1"/>
    <dgm:cxn modelId="{9D991019-3F5F-46B8-911F-DB5E1B6B1EAB}" type="presOf" srcId="{7D2A7BF6-C5C4-4205-9124-9156D5A0FF62}" destId="{389ABB26-7898-463D-9239-33CEB89F6AF7}" srcOrd="0" destOrd="0" presId="urn:microsoft.com/office/officeart/2005/8/layout/chart3#1"/>
    <dgm:cxn modelId="{D53B4D4A-7EAA-4D0B-B0FB-ED3F03AA41D7}" srcId="{7D2A7BF6-C5C4-4205-9124-9156D5A0FF62}" destId="{8FC2087B-DBAB-4B99-92CD-E346FD81DB06}" srcOrd="1" destOrd="0" parTransId="{7BA47608-A888-42CD-AE60-06756AF5F262}" sibTransId="{D4AA31C8-39A3-42E7-885F-549031C4BE38}"/>
    <dgm:cxn modelId="{29A7AA42-08F2-42A3-B469-7F7D50729B18}" type="presOf" srcId="{8FC2087B-DBAB-4B99-92CD-E346FD81DB06}" destId="{D228BC7F-53A7-491C-8EEB-093E1438ECD9}" srcOrd="1" destOrd="0" presId="urn:microsoft.com/office/officeart/2005/8/layout/chart3#1"/>
    <dgm:cxn modelId="{376B73E9-9D9F-4AA2-9FCA-9E1D0D36C1A9}" type="presOf" srcId="{9DD32921-4C93-4755-8DBC-C93D5A9C26AA}" destId="{5CA0BC8A-FE97-4043-AD4F-D6CB2A4406DC}" srcOrd="0" destOrd="0" presId="urn:microsoft.com/office/officeart/2005/8/layout/chart3#1"/>
    <dgm:cxn modelId="{89345EA7-71D1-429B-86F4-3A36F2101793}" srcId="{7D2A7BF6-C5C4-4205-9124-9156D5A0FF62}" destId="{9DD32921-4C93-4755-8DBC-C93D5A9C26AA}" srcOrd="2" destOrd="0" parTransId="{E7BC373D-5454-4F08-B23A-12FA48E32AB9}" sibTransId="{7C979ACF-5070-4EAA-8EBC-4F3FA84673AE}"/>
    <dgm:cxn modelId="{C18346A0-3177-4DEB-88FF-DF8ED2DC9E45}" srcId="{7D2A7BF6-C5C4-4205-9124-9156D5A0FF62}" destId="{65F48770-481A-4163-AFC7-D503548ED498}" srcOrd="0" destOrd="0" parTransId="{B0F50286-39B7-44BA-B5D7-218AF3B2E4E5}" sibTransId="{1EAF902D-B9E5-4236-8885-C26B25E2D413}"/>
    <dgm:cxn modelId="{0192BDBB-13B4-4471-94F5-455912B89950}" type="presParOf" srcId="{389ABB26-7898-463D-9239-33CEB89F6AF7}" destId="{9D0F1FAC-E2B7-47D9-AF9E-8567148D7A1D}" srcOrd="0" destOrd="0" presId="urn:microsoft.com/office/officeart/2005/8/layout/chart3#1"/>
    <dgm:cxn modelId="{FDEA7BA0-9F2B-4097-A796-299B352A3DD9}" type="presParOf" srcId="{389ABB26-7898-463D-9239-33CEB89F6AF7}" destId="{170B9FDA-8349-46CB-AD74-A643C221A342}" srcOrd="1" destOrd="0" presId="urn:microsoft.com/office/officeart/2005/8/layout/chart3#1"/>
    <dgm:cxn modelId="{EF5C4B19-3034-48E1-829C-CADE286056BC}" type="presParOf" srcId="{389ABB26-7898-463D-9239-33CEB89F6AF7}" destId="{E39900BC-8280-4B85-BA2D-D2EC42E5E3C8}" srcOrd="2" destOrd="0" presId="urn:microsoft.com/office/officeart/2005/8/layout/chart3#1"/>
    <dgm:cxn modelId="{F3D40068-6186-4339-8AC3-F81945101E64}" type="presParOf" srcId="{389ABB26-7898-463D-9239-33CEB89F6AF7}" destId="{D228BC7F-53A7-491C-8EEB-093E1438ECD9}" srcOrd="3" destOrd="0" presId="urn:microsoft.com/office/officeart/2005/8/layout/chart3#1"/>
    <dgm:cxn modelId="{DCE6864A-0474-4FCF-94B3-EA566EC58F88}" type="presParOf" srcId="{389ABB26-7898-463D-9239-33CEB89F6AF7}" destId="{5CA0BC8A-FE97-4043-AD4F-D6CB2A4406DC}" srcOrd="4" destOrd="0" presId="urn:microsoft.com/office/officeart/2005/8/layout/chart3#1"/>
    <dgm:cxn modelId="{63F166FC-3A41-46A7-ACB4-21AEA8244133}" type="presParOf" srcId="{389ABB26-7898-463D-9239-33CEB89F6AF7}" destId="{B8E19202-8549-46AE-8EC0-72F2657E12EA}" srcOrd="5" destOrd="0" presId="urn:microsoft.com/office/officeart/2005/8/layout/chart3#1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2A7BF6-C5C4-4205-9124-9156D5A0FF62}" type="doc">
      <dgm:prSet loTypeId="urn:microsoft.com/office/officeart/2005/8/layout/chart3#1" loCatId="relationship" qsTypeId="urn:microsoft.com/office/officeart/2005/8/quickstyle/simple1#1" qsCatId="simple" csTypeId="urn:microsoft.com/office/officeart/2005/8/colors/colorful1#1" csCatId="accent1" phldr="0"/>
      <dgm:spPr/>
    </dgm:pt>
    <dgm:pt modelId="{65F48770-481A-4163-AFC7-D503548ED498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魏</a:t>
          </a:r>
        </a:p>
      </dgm:t>
    </dgm:pt>
    <dgm:pt modelId="{B0F50286-39B7-44BA-B5D7-218AF3B2E4E5}" type="parTrans" cxnId="{C18346A0-3177-4DEB-88FF-DF8ED2DC9E45}">
      <dgm:prSet/>
      <dgm:spPr/>
    </dgm:pt>
    <dgm:pt modelId="{1EAF902D-B9E5-4236-8885-C26B25E2D413}" type="sibTrans" cxnId="{C18346A0-3177-4DEB-88FF-DF8ED2DC9E45}">
      <dgm:prSet/>
      <dgm:spPr/>
    </dgm:pt>
    <dgm:pt modelId="{8FC2087B-DBAB-4B99-92CD-E346FD81DB06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吴</a:t>
          </a:r>
        </a:p>
      </dgm:t>
    </dgm:pt>
    <dgm:pt modelId="{7BA47608-A888-42CD-AE60-06756AF5F262}" type="parTrans" cxnId="{D53B4D4A-7EAA-4D0B-B0FB-ED3F03AA41D7}">
      <dgm:prSet/>
      <dgm:spPr/>
    </dgm:pt>
    <dgm:pt modelId="{D4AA31C8-39A3-42E7-885F-549031C4BE38}" type="sibTrans" cxnId="{D53B4D4A-7EAA-4D0B-B0FB-ED3F03AA41D7}">
      <dgm:prSet/>
      <dgm:spPr/>
    </dgm:pt>
    <dgm:pt modelId="{9DD32921-4C93-4755-8DBC-C93D5A9C26AA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蜀</a:t>
          </a:r>
        </a:p>
      </dgm:t>
    </dgm:pt>
    <dgm:pt modelId="{E7BC373D-5454-4F08-B23A-12FA48E32AB9}" type="parTrans" cxnId="{89345EA7-71D1-429B-86F4-3A36F2101793}">
      <dgm:prSet/>
      <dgm:spPr/>
    </dgm:pt>
    <dgm:pt modelId="{7C979ACF-5070-4EAA-8EBC-4F3FA84673AE}" type="sibTrans" cxnId="{89345EA7-71D1-429B-86F4-3A36F2101793}">
      <dgm:prSet/>
      <dgm:spPr/>
    </dgm:pt>
    <dgm:pt modelId="{389ABB26-7898-463D-9239-33CEB89F6AF7}" type="pres">
      <dgm:prSet presAssocID="{7D2A7BF6-C5C4-4205-9124-9156D5A0FF62}" presName="compositeShape" presStyleCnt="0">
        <dgm:presLayoutVars>
          <dgm:chMax val="7"/>
          <dgm:dir/>
          <dgm:resizeHandles val="exact"/>
        </dgm:presLayoutVars>
      </dgm:prSet>
      <dgm:spPr/>
    </dgm:pt>
    <dgm:pt modelId="{9D0F1FAC-E2B7-47D9-AF9E-8567148D7A1D}" type="pres">
      <dgm:prSet presAssocID="{7D2A7BF6-C5C4-4205-9124-9156D5A0FF62}" presName="wedge1" presStyleLbl="node1" presStyleIdx="0" presStyleCnt="3"/>
      <dgm:spPr/>
      <dgm:t>
        <a:bodyPr/>
        <a:lstStyle/>
        <a:p>
          <a:endParaRPr lang="zh-CN" altLang="en-US"/>
        </a:p>
      </dgm:t>
    </dgm:pt>
    <dgm:pt modelId="{170B9FDA-8349-46CB-AD74-A643C221A342}" type="pres">
      <dgm:prSet presAssocID="{7D2A7BF6-C5C4-4205-9124-9156D5A0FF6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39900BC-8280-4B85-BA2D-D2EC42E5E3C8}" type="pres">
      <dgm:prSet presAssocID="{7D2A7BF6-C5C4-4205-9124-9156D5A0FF62}" presName="wedge2" presStyleLbl="node1" presStyleIdx="1" presStyleCnt="3"/>
      <dgm:spPr/>
      <dgm:t>
        <a:bodyPr/>
        <a:lstStyle/>
        <a:p>
          <a:endParaRPr lang="zh-CN" altLang="en-US"/>
        </a:p>
      </dgm:t>
    </dgm:pt>
    <dgm:pt modelId="{D228BC7F-53A7-491C-8EEB-093E1438ECD9}" type="pres">
      <dgm:prSet presAssocID="{7D2A7BF6-C5C4-4205-9124-9156D5A0FF6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A0BC8A-FE97-4043-AD4F-D6CB2A4406DC}" type="pres">
      <dgm:prSet presAssocID="{7D2A7BF6-C5C4-4205-9124-9156D5A0FF62}" presName="wedge3" presStyleLbl="node1" presStyleIdx="2" presStyleCnt="3"/>
      <dgm:spPr/>
      <dgm:t>
        <a:bodyPr/>
        <a:lstStyle/>
        <a:p>
          <a:endParaRPr lang="zh-CN" altLang="en-US"/>
        </a:p>
      </dgm:t>
    </dgm:pt>
    <dgm:pt modelId="{B8E19202-8549-46AE-8EC0-72F2657E12EA}" type="pres">
      <dgm:prSet presAssocID="{7D2A7BF6-C5C4-4205-9124-9156D5A0FF6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16D8125-8702-4501-B00B-51D526DA0175}" type="presOf" srcId="{8FC2087B-DBAB-4B99-92CD-E346FD81DB06}" destId="{D228BC7F-53A7-491C-8EEB-093E1438ECD9}" srcOrd="1" destOrd="0" presId="urn:microsoft.com/office/officeart/2005/8/layout/chart3#1"/>
    <dgm:cxn modelId="{F681615E-4949-4BCA-9295-FABFA876765A}" type="presOf" srcId="{9DD32921-4C93-4755-8DBC-C93D5A9C26AA}" destId="{B8E19202-8549-46AE-8EC0-72F2657E12EA}" srcOrd="1" destOrd="0" presId="urn:microsoft.com/office/officeart/2005/8/layout/chart3#1"/>
    <dgm:cxn modelId="{BD880E22-E425-4720-AE32-0D30B5D63C3D}" type="presOf" srcId="{65F48770-481A-4163-AFC7-D503548ED498}" destId="{170B9FDA-8349-46CB-AD74-A643C221A342}" srcOrd="1" destOrd="0" presId="urn:microsoft.com/office/officeart/2005/8/layout/chart3#1"/>
    <dgm:cxn modelId="{D53B4D4A-7EAA-4D0B-B0FB-ED3F03AA41D7}" srcId="{7D2A7BF6-C5C4-4205-9124-9156D5A0FF62}" destId="{8FC2087B-DBAB-4B99-92CD-E346FD81DB06}" srcOrd="1" destOrd="0" parTransId="{7BA47608-A888-42CD-AE60-06756AF5F262}" sibTransId="{D4AA31C8-39A3-42E7-885F-549031C4BE38}"/>
    <dgm:cxn modelId="{89345EA7-71D1-429B-86F4-3A36F2101793}" srcId="{7D2A7BF6-C5C4-4205-9124-9156D5A0FF62}" destId="{9DD32921-4C93-4755-8DBC-C93D5A9C26AA}" srcOrd="2" destOrd="0" parTransId="{E7BC373D-5454-4F08-B23A-12FA48E32AB9}" sibTransId="{7C979ACF-5070-4EAA-8EBC-4F3FA84673AE}"/>
    <dgm:cxn modelId="{548A0117-133D-4A98-9AC4-8D1D9B8C6342}" type="presOf" srcId="{8FC2087B-DBAB-4B99-92CD-E346FD81DB06}" destId="{E39900BC-8280-4B85-BA2D-D2EC42E5E3C8}" srcOrd="0" destOrd="0" presId="urn:microsoft.com/office/officeart/2005/8/layout/chart3#1"/>
    <dgm:cxn modelId="{4EE6493E-F569-4660-986B-9EB92A97968B}" type="presOf" srcId="{9DD32921-4C93-4755-8DBC-C93D5A9C26AA}" destId="{5CA0BC8A-FE97-4043-AD4F-D6CB2A4406DC}" srcOrd="0" destOrd="0" presId="urn:microsoft.com/office/officeart/2005/8/layout/chart3#1"/>
    <dgm:cxn modelId="{6C052602-2F14-4867-9E3D-BA02F0951AB4}" type="presOf" srcId="{65F48770-481A-4163-AFC7-D503548ED498}" destId="{9D0F1FAC-E2B7-47D9-AF9E-8567148D7A1D}" srcOrd="0" destOrd="0" presId="urn:microsoft.com/office/officeart/2005/8/layout/chart3#1"/>
    <dgm:cxn modelId="{9DBD1050-AEDD-4657-B71F-82088A1AB160}" type="presOf" srcId="{7D2A7BF6-C5C4-4205-9124-9156D5A0FF62}" destId="{389ABB26-7898-463D-9239-33CEB89F6AF7}" srcOrd="0" destOrd="0" presId="urn:microsoft.com/office/officeart/2005/8/layout/chart3#1"/>
    <dgm:cxn modelId="{C18346A0-3177-4DEB-88FF-DF8ED2DC9E45}" srcId="{7D2A7BF6-C5C4-4205-9124-9156D5A0FF62}" destId="{65F48770-481A-4163-AFC7-D503548ED498}" srcOrd="0" destOrd="0" parTransId="{B0F50286-39B7-44BA-B5D7-218AF3B2E4E5}" sibTransId="{1EAF902D-B9E5-4236-8885-C26B25E2D413}"/>
    <dgm:cxn modelId="{B8032F25-BC75-4446-A8D4-F433C3207DE6}" type="presParOf" srcId="{389ABB26-7898-463D-9239-33CEB89F6AF7}" destId="{9D0F1FAC-E2B7-47D9-AF9E-8567148D7A1D}" srcOrd="0" destOrd="0" presId="urn:microsoft.com/office/officeart/2005/8/layout/chart3#1"/>
    <dgm:cxn modelId="{A06F366C-EB5B-47A4-85A5-76A29CA7FBFC}" type="presParOf" srcId="{389ABB26-7898-463D-9239-33CEB89F6AF7}" destId="{170B9FDA-8349-46CB-AD74-A643C221A342}" srcOrd="1" destOrd="0" presId="urn:microsoft.com/office/officeart/2005/8/layout/chart3#1"/>
    <dgm:cxn modelId="{0D8028FD-B13F-4050-8EC2-6731A94531E7}" type="presParOf" srcId="{389ABB26-7898-463D-9239-33CEB89F6AF7}" destId="{E39900BC-8280-4B85-BA2D-D2EC42E5E3C8}" srcOrd="2" destOrd="0" presId="urn:microsoft.com/office/officeart/2005/8/layout/chart3#1"/>
    <dgm:cxn modelId="{274526A5-4826-416D-A9E9-18958C416ED8}" type="presParOf" srcId="{389ABB26-7898-463D-9239-33CEB89F6AF7}" destId="{D228BC7F-53A7-491C-8EEB-093E1438ECD9}" srcOrd="3" destOrd="0" presId="urn:microsoft.com/office/officeart/2005/8/layout/chart3#1"/>
    <dgm:cxn modelId="{44123E32-B84E-47D5-96D8-D74B57E92B99}" type="presParOf" srcId="{389ABB26-7898-463D-9239-33CEB89F6AF7}" destId="{5CA0BC8A-FE97-4043-AD4F-D6CB2A4406DC}" srcOrd="4" destOrd="0" presId="urn:microsoft.com/office/officeart/2005/8/layout/chart3#1"/>
    <dgm:cxn modelId="{2C5C294E-56DA-4A73-A06E-9EA22EA00F75}" type="presParOf" srcId="{389ABB26-7898-463D-9239-33CEB89F6AF7}" destId="{B8E19202-8549-46AE-8EC0-72F2657E12EA}" srcOrd="5" destOrd="0" presId="urn:microsoft.com/office/officeart/2005/8/layout/chart3#1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0F1FAC-E2B7-47D9-AF9E-8567148D7A1D}">
      <dsp:nvSpPr>
        <dsp:cNvPr id="0" name=""/>
        <dsp:cNvSpPr/>
      </dsp:nvSpPr>
      <dsp:spPr>
        <a:xfrm>
          <a:off x="520748" y="144875"/>
          <a:ext cx="1802892" cy="1802892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/>
            <a:t>魏</a:t>
          </a:r>
        </a:p>
      </dsp:txBody>
      <dsp:txXfrm>
        <a:off x="1500964" y="477551"/>
        <a:ext cx="611695" cy="600964"/>
      </dsp:txXfrm>
    </dsp:sp>
    <dsp:sp modelId="{E39900BC-8280-4B85-BA2D-D2EC42E5E3C8}">
      <dsp:nvSpPr>
        <dsp:cNvPr id="0" name=""/>
        <dsp:cNvSpPr/>
      </dsp:nvSpPr>
      <dsp:spPr>
        <a:xfrm>
          <a:off x="427814" y="198532"/>
          <a:ext cx="1802892" cy="1802892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/>
            <a:t>吴</a:t>
          </a:r>
        </a:p>
      </dsp:txBody>
      <dsp:txXfrm>
        <a:off x="921463" y="1336071"/>
        <a:ext cx="815594" cy="558038"/>
      </dsp:txXfrm>
    </dsp:sp>
    <dsp:sp modelId="{5CA0BC8A-FE97-4043-AD4F-D6CB2A4406DC}">
      <dsp:nvSpPr>
        <dsp:cNvPr id="0" name=""/>
        <dsp:cNvSpPr/>
      </dsp:nvSpPr>
      <dsp:spPr>
        <a:xfrm>
          <a:off x="427814" y="198532"/>
          <a:ext cx="1802892" cy="1802892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/>
            <a:t>蜀</a:t>
          </a:r>
        </a:p>
      </dsp:txBody>
      <dsp:txXfrm>
        <a:off x="620981" y="552672"/>
        <a:ext cx="611695" cy="6009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0F1FAC-E2B7-47D9-AF9E-8567148D7A1D}">
      <dsp:nvSpPr>
        <dsp:cNvPr id="0" name=""/>
        <dsp:cNvSpPr/>
      </dsp:nvSpPr>
      <dsp:spPr>
        <a:xfrm>
          <a:off x="520748" y="144875"/>
          <a:ext cx="1802892" cy="1802892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/>
            <a:t>魏</a:t>
          </a:r>
        </a:p>
      </dsp:txBody>
      <dsp:txXfrm>
        <a:off x="1500964" y="477551"/>
        <a:ext cx="611695" cy="600964"/>
      </dsp:txXfrm>
    </dsp:sp>
    <dsp:sp modelId="{E39900BC-8280-4B85-BA2D-D2EC42E5E3C8}">
      <dsp:nvSpPr>
        <dsp:cNvPr id="0" name=""/>
        <dsp:cNvSpPr/>
      </dsp:nvSpPr>
      <dsp:spPr>
        <a:xfrm>
          <a:off x="427814" y="198532"/>
          <a:ext cx="1802892" cy="1802892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/>
            <a:t>吴</a:t>
          </a:r>
        </a:p>
      </dsp:txBody>
      <dsp:txXfrm>
        <a:off x="921463" y="1336071"/>
        <a:ext cx="815594" cy="558038"/>
      </dsp:txXfrm>
    </dsp:sp>
    <dsp:sp modelId="{5CA0BC8A-FE97-4043-AD4F-D6CB2A4406DC}">
      <dsp:nvSpPr>
        <dsp:cNvPr id="0" name=""/>
        <dsp:cNvSpPr/>
      </dsp:nvSpPr>
      <dsp:spPr>
        <a:xfrm>
          <a:off x="427814" y="198532"/>
          <a:ext cx="1802892" cy="1802892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/>
            <a:t>蜀</a:t>
          </a:r>
        </a:p>
      </dsp:txBody>
      <dsp:txXfrm>
        <a:off x="620981" y="552672"/>
        <a:ext cx="611695" cy="600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#1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#1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258F7-3D96-4A7B-8F95-671F7FED3A69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D49B0-1788-4102-8BFD-72B759043A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924613-4AE4-47A1-995F-688A24B349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924613-4AE4-47A1-995F-688A24B349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924613-4AE4-47A1-995F-688A24B349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924613-4AE4-47A1-995F-688A24B349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image3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8D59-60F5-4A47-A054-1160861B2768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56E0-7568-4E77-846B-9BC6DF9385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8D59-60F5-4A47-A054-1160861B2768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56E0-7568-4E77-846B-9BC6DF9385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8D59-60F5-4A47-A054-1160861B2768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56E0-7568-4E77-846B-9BC6DF9385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8D59-60F5-4A47-A054-1160861B2768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56E0-7568-4E77-846B-9BC6DF9385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8D59-60F5-4A47-A054-1160861B2768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56E0-7568-4E77-846B-9BC6DF9385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8D59-60F5-4A47-A054-1160861B2768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56E0-7568-4E77-846B-9BC6DF9385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8D59-60F5-4A47-A054-1160861B2768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56E0-7568-4E77-846B-9BC6DF9385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8D59-60F5-4A47-A054-1160861B2768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56E0-7568-4E77-846B-9BC6DF9385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8D59-60F5-4A47-A054-1160861B2768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56E0-7568-4E77-846B-9BC6DF9385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8D59-60F5-4A47-A054-1160861B2768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56E0-7568-4E77-846B-9BC6DF9385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8D59-60F5-4A47-A054-1160861B2768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56E0-7568-4E77-846B-9BC6DF93852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92000" cy="260648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308659"/>
            <a:ext cx="12192000" cy="48000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501341"/>
            <a:ext cx="12192000" cy="48000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9" r="5223" b="2973"/>
          <a:stretch>
            <a:fillRect/>
          </a:stretch>
        </p:blipFill>
        <p:spPr>
          <a:xfrm rot="5400000">
            <a:off x="6745460" y="1054801"/>
            <a:ext cx="6168680" cy="4724400"/>
          </a:xfrm>
          <a:prstGeom prst="rect">
            <a:avLst/>
          </a:prstGeom>
          <a:effectLst>
            <a:outerShdw blurRad="2413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8D59-60F5-4A47-A054-1160861B2768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56E0-7568-4E77-846B-9BC6DF93852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92000" cy="260648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308659"/>
            <a:ext cx="12192000" cy="48000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501341"/>
            <a:ext cx="12192000" cy="48000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7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8D59-60F5-4A47-A054-1160861B2768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56E0-7568-4E77-846B-9BC6DF93852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92000" cy="260648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308659"/>
            <a:ext cx="12192000" cy="48000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501341"/>
            <a:ext cx="12192000" cy="48000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A8D59-60F5-4A47-A054-1160861B2768}" type="datetimeFigureOut">
              <a:rPr lang="zh-CN" altLang="en-US" smtClean="0"/>
              <a:pPr/>
              <a:t>2021-09-15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B56E0-7568-4E77-846B-9BC6DF9385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random/>
  </p:transition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diagramLayout" Target="../diagrams/layou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diagramData" Target="../diagrams/data1.xml"/><Relationship Id="rId5" Type="http://schemas.openxmlformats.org/officeDocument/2006/relationships/image" Target="../media/image6.png"/><Relationship Id="rId15" Type="http://schemas.microsoft.com/office/2007/relationships/diagramDrawing" Target="../diagrams/drawing1.xml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diagramLayout" Target="../diagrams/layou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diagramData" Target="../diagrams/data2.xml"/><Relationship Id="rId5" Type="http://schemas.openxmlformats.org/officeDocument/2006/relationships/image" Target="../media/image6.png"/><Relationship Id="rId15" Type="http://schemas.microsoft.com/office/2007/relationships/diagramDrawing" Target="../diagrams/drawing2.xml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35" y="-635"/>
            <a:ext cx="12190730" cy="6978650"/>
            <a:chOff x="5390" y="848"/>
            <a:chExt cx="2355" cy="7671"/>
          </a:xfrm>
        </p:grpSpPr>
        <p:sp>
          <p:nvSpPr>
            <p:cNvPr id="19" name="矩形 18"/>
            <p:cNvSpPr/>
            <p:nvPr/>
          </p:nvSpPr>
          <p:spPr>
            <a:xfrm rot="5400000">
              <a:off x="2732" y="3506"/>
              <a:ext cx="7671" cy="2355"/>
            </a:xfrm>
            <a:prstGeom prst="rect">
              <a:avLst/>
            </a:prstGeom>
            <a:solidFill>
              <a:srgbClr val="F5F5E3"/>
            </a:solidFill>
            <a:ln w="571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51" y="935"/>
              <a:ext cx="1257" cy="735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sz="4000" b="1" spc="-300" dirty="0">
                <a:latin typeface="汉仪全唐诗简" panose="00020600040101010101" charset="-122"/>
                <a:ea typeface="汉仪全唐诗简" panose="00020600040101010101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415415" y="2132965"/>
            <a:ext cx="90506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pc="-300" dirty="0">
                <a:latin typeface="汉仪全唐诗简" panose="00020600040101010101" charset="-122"/>
                <a:ea typeface="汉仪全唐诗简" panose="00020600040101010101" charset="-122"/>
                <a:sym typeface="+mn-ea"/>
              </a:rPr>
              <a:t>第</a:t>
            </a:r>
            <a:r>
              <a:rPr lang="en-US" altLang="zh-CN" sz="3600" b="1" spc="-300" dirty="0">
                <a:latin typeface="汉仪全唐诗简" panose="00020600040101010101" charset="-122"/>
                <a:ea typeface="汉仪全唐诗简" panose="00020600040101010101" charset="-122"/>
                <a:sym typeface="+mn-ea"/>
              </a:rPr>
              <a:t>5</a:t>
            </a:r>
            <a:r>
              <a:rPr lang="zh-CN" altLang="en-US" sz="3600" b="1" spc="-300" dirty="0">
                <a:latin typeface="汉仪全唐诗简" panose="00020600040101010101" charset="-122"/>
                <a:ea typeface="汉仪全唐诗简" panose="00020600040101010101" charset="-122"/>
                <a:sym typeface="+mn-ea"/>
              </a:rPr>
              <a:t>课</a:t>
            </a:r>
            <a:r>
              <a:rPr lang="en-US" altLang="zh-CN" sz="3600" b="1" spc="-300" dirty="0">
                <a:latin typeface="汉仪全唐诗简" panose="00020600040101010101" charset="-122"/>
                <a:ea typeface="汉仪全唐诗简" panose="00020600040101010101" charset="-122"/>
                <a:sym typeface="+mn-ea"/>
              </a:rPr>
              <a:t>       </a:t>
            </a:r>
            <a:r>
              <a:rPr lang="zh-CN" altLang="en-US" sz="3600" b="1" spc="-300" dirty="0">
                <a:latin typeface="汉仪全唐诗简" panose="00020600040101010101" charset="-122"/>
                <a:ea typeface="汉仪全唐诗简" panose="00020600040101010101" charset="-122"/>
                <a:sym typeface="+mn-ea"/>
              </a:rPr>
              <a:t>三国两晋南北朝的政权更迭与民族交融</a:t>
            </a:r>
            <a:endParaRPr lang="zh-CN" altLang="en-US" sz="360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 flipV="1">
            <a:off x="0" y="6787515"/>
            <a:ext cx="12192635" cy="85725"/>
          </a:xfrm>
          <a:prstGeom prst="rect">
            <a:avLst/>
          </a:prstGeom>
          <a:solidFill>
            <a:srgbClr val="6600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 lIns="69768" tIns="34884" rIns="69768" bIns="34884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sp>
        <p:nvSpPr>
          <p:cNvPr id="2" name="剪去单角的矩形 1"/>
          <p:cNvSpPr/>
          <p:nvPr/>
        </p:nvSpPr>
        <p:spPr>
          <a:xfrm>
            <a:off x="0" y="0"/>
            <a:ext cx="4751070" cy="655955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>
                <a:solidFill>
                  <a:schemeClr val="tx1"/>
                </a:solidFill>
              </a:rPr>
              <a:t>  </a:t>
            </a:r>
            <a:r>
              <a:rPr lang="en-US" altLang="zh-CN" sz="2800" b="1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</a:t>
            </a:r>
            <a:r>
              <a:rPr lang="zh-CN" altLang="en-US" sz="3600" b="1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二、东晋与南朝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692785"/>
            <a:ext cx="7824470" cy="28575"/>
          </a:xfrm>
          <a:prstGeom prst="line">
            <a:avLst/>
          </a:prstGeom>
          <a:ln w="34925">
            <a:gradFill>
              <a:gsLst>
                <a:gs pos="100000">
                  <a:schemeClr val="accent1">
                    <a:lumMod val="11000"/>
                    <a:lumOff val="89000"/>
                  </a:schemeClr>
                </a:gs>
                <a:gs pos="0">
                  <a:srgbClr val="A4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077460" y="72390"/>
            <a:ext cx="2305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江南开发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1770" y="981075"/>
            <a:ext cx="11532235" cy="3538220"/>
          </a:xfrm>
          <a:prstGeom prst="rect">
            <a:avLst/>
          </a:prstGeom>
          <a:solidFill>
            <a:schemeClr val="bg1">
              <a:alpha val="54000"/>
            </a:schemeClr>
          </a:solidFill>
          <a:ln w="9525" cmpd="sng">
            <a:solidFill>
              <a:schemeClr val="tx1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材料一：（江南）地广人稀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饭稻羹鱼。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……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无冻饿之人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亦无千金之家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      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           ——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史记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</a:t>
            </a:r>
            <a:endParaRPr lang="en-US" alt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材料二：江南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……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地广野丰，民勤本业，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一岁或稔，则数郡忘饥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……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丝绵布帛之饶，覆衣天下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           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          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宋书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 flipV="1">
            <a:off x="0" y="6772275"/>
            <a:ext cx="12192635" cy="85725"/>
          </a:xfrm>
          <a:prstGeom prst="rect">
            <a:avLst/>
          </a:prstGeom>
          <a:solidFill>
            <a:srgbClr val="6600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 lIns="69768" tIns="34884" rIns="69768" bIns="34884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sp>
        <p:nvSpPr>
          <p:cNvPr id="2" name="剪去单角的矩形 1"/>
          <p:cNvSpPr/>
          <p:nvPr/>
        </p:nvSpPr>
        <p:spPr>
          <a:xfrm>
            <a:off x="0" y="0"/>
            <a:ext cx="4751070" cy="655955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>
                <a:solidFill>
                  <a:schemeClr val="tx1"/>
                </a:solidFill>
              </a:rPr>
              <a:t>  </a:t>
            </a:r>
            <a:r>
              <a:rPr lang="en-US" altLang="zh-CN" sz="2800" b="1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</a:t>
            </a:r>
            <a:r>
              <a:rPr lang="zh-CN" altLang="en-US" sz="3600" b="1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二、东晋与南朝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692785"/>
            <a:ext cx="7824470" cy="28575"/>
          </a:xfrm>
          <a:prstGeom prst="line">
            <a:avLst/>
          </a:prstGeom>
          <a:ln w="34925">
            <a:gradFill>
              <a:gsLst>
                <a:gs pos="100000">
                  <a:schemeClr val="accent1">
                    <a:lumMod val="11000"/>
                    <a:lumOff val="89000"/>
                  </a:schemeClr>
                </a:gs>
                <a:gs pos="0">
                  <a:srgbClr val="A4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077460" y="72390"/>
            <a:ext cx="2305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江南开发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9925" y="973455"/>
            <a:ext cx="5797550" cy="10763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★探究一：江南得到开发的原因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69925" y="1989455"/>
            <a:ext cx="5354320" cy="1691640"/>
          </a:xfrm>
          <a:prstGeom prst="rect">
            <a:avLst/>
          </a:prstGeom>
          <a:solidFill>
            <a:schemeClr val="bg1">
              <a:alpha val="54000"/>
            </a:schemeClr>
          </a:solidFill>
          <a:ln w="9525" cmpd="sng">
            <a:solidFill>
              <a:schemeClr val="tx1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indent="457200" fontAlgn="auto"/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中国的第二个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寒冷期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是东汉至隋朝（公元初至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7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世纪）。</a:t>
            </a:r>
          </a:p>
          <a:p>
            <a:pPr indent="457200" fontAlgn="auto"/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摘自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竺可桢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《中国近五千年来气候变迁的初步研究》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594475" y="1712595"/>
            <a:ext cx="4740275" cy="2245360"/>
          </a:xfrm>
          <a:prstGeom prst="rect">
            <a:avLst/>
          </a:prstGeom>
          <a:solidFill>
            <a:schemeClr val="bg1">
              <a:alpha val="54000"/>
            </a:schemeClr>
          </a:solidFill>
          <a:ln w="9525" cmpd="sng">
            <a:solidFill>
              <a:schemeClr val="tx1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indent="457200" fontAlgn="auto"/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（江南）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地广野丰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，民勤本业，一岁或稔，则数郡忘饥。会土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带海傍湖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良畴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亦数十万顷，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膏腴上地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，亩直一金。     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宋书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</a:p>
        </p:txBody>
      </p:sp>
      <p:sp>
        <p:nvSpPr>
          <p:cNvPr id="30" name="矩形 29"/>
          <p:cNvSpPr/>
          <p:nvPr/>
        </p:nvSpPr>
        <p:spPr>
          <a:xfrm>
            <a:off x="669290" y="4881880"/>
            <a:ext cx="10665460" cy="52197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①江南雨量丰沛，气候较热，土地肥沃，</a:t>
            </a:r>
            <a:r>
              <a:rPr lang="zh-CN" altLang="en-US" sz="2800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自然条件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优越。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 flipV="1">
            <a:off x="0" y="6787515"/>
            <a:ext cx="12192635" cy="85725"/>
          </a:xfrm>
          <a:prstGeom prst="rect">
            <a:avLst/>
          </a:prstGeom>
          <a:solidFill>
            <a:srgbClr val="6600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 lIns="69768" tIns="34884" rIns="69768" bIns="34884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sp>
        <p:nvSpPr>
          <p:cNvPr id="2" name="剪去单角的矩形 1"/>
          <p:cNvSpPr/>
          <p:nvPr/>
        </p:nvSpPr>
        <p:spPr>
          <a:xfrm>
            <a:off x="0" y="0"/>
            <a:ext cx="4751070" cy="655955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>
                <a:solidFill>
                  <a:schemeClr val="tx1"/>
                </a:solidFill>
              </a:rPr>
              <a:t>  </a:t>
            </a:r>
            <a:r>
              <a:rPr lang="en-US" altLang="zh-CN" sz="2800" b="1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</a:t>
            </a:r>
            <a:r>
              <a:rPr lang="zh-CN" altLang="en-US" sz="3600" b="1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二、东晋与南朝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692785"/>
            <a:ext cx="7824470" cy="28575"/>
          </a:xfrm>
          <a:prstGeom prst="line">
            <a:avLst/>
          </a:prstGeom>
          <a:ln w="34925">
            <a:gradFill>
              <a:gsLst>
                <a:gs pos="100000">
                  <a:schemeClr val="accent1">
                    <a:lumMod val="11000"/>
                    <a:lumOff val="89000"/>
                  </a:schemeClr>
                </a:gs>
                <a:gs pos="0">
                  <a:srgbClr val="A4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077460" y="72390"/>
            <a:ext cx="2305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江南开发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9925" y="973455"/>
            <a:ext cx="5797550" cy="10763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★探究一：江南得到开发的原因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9925" y="2243455"/>
            <a:ext cx="5173980" cy="1814830"/>
          </a:xfrm>
          <a:prstGeom prst="rect">
            <a:avLst/>
          </a:prstGeom>
          <a:solidFill>
            <a:schemeClr val="bg1">
              <a:alpha val="54000"/>
            </a:schemeClr>
          </a:solidFill>
          <a:ln w="9525" cmpd="sng">
            <a:solidFill>
              <a:schemeClr val="tx1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（东晋）百许年中，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无风尘之警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，区域之内，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宴如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（即安定）也。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——《宋书·沈昙庆传·史臣曰》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296025" y="1906270"/>
            <a:ext cx="5039995" cy="2614930"/>
          </a:xfrm>
          <a:prstGeom prst="rect">
            <a:avLst/>
          </a:prstGeom>
          <a:solidFill>
            <a:schemeClr val="bg1">
              <a:alpha val="54000"/>
            </a:schemeClr>
          </a:solidFill>
          <a:ln w="9525" cmpd="sng">
            <a:solidFill>
              <a:schemeClr val="tx1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北人相继南移，同时携来高级栽培技术，南方灌溉、防洪、运河等水利工程不断修筑，富源也不断开发，始终江南的经济力量趋于壮胜。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——摘编自邹纪万：《魏晋南北朝史》   </a:t>
            </a:r>
          </a:p>
        </p:txBody>
      </p:sp>
      <p:sp>
        <p:nvSpPr>
          <p:cNvPr id="30" name="矩形 29"/>
          <p:cNvSpPr/>
          <p:nvPr/>
        </p:nvSpPr>
        <p:spPr>
          <a:xfrm>
            <a:off x="670560" y="4901565"/>
            <a:ext cx="5173345" cy="95313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②江南战争相对较少，</a:t>
            </a:r>
            <a:r>
              <a:rPr lang="zh-CN" altLang="en-US" sz="2800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社会秩序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安定。</a:t>
            </a:r>
          </a:p>
        </p:txBody>
      </p:sp>
      <p:sp>
        <p:nvSpPr>
          <p:cNvPr id="6" name="矩形 5"/>
          <p:cNvSpPr/>
          <p:nvPr/>
        </p:nvSpPr>
        <p:spPr>
          <a:xfrm>
            <a:off x="6296025" y="4901565"/>
            <a:ext cx="5039995" cy="95313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③北方</a:t>
            </a:r>
            <a:r>
              <a:rPr lang="zh-CN" altLang="en-US" sz="2800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汉人南迁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，带来先进的生产技术和丰富的劳动力资源。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 flipV="1">
            <a:off x="0" y="6787515"/>
            <a:ext cx="12192635" cy="85725"/>
          </a:xfrm>
          <a:prstGeom prst="rect">
            <a:avLst/>
          </a:prstGeom>
          <a:solidFill>
            <a:srgbClr val="6600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 lIns="69768" tIns="34884" rIns="69768" bIns="34884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sp>
        <p:nvSpPr>
          <p:cNvPr id="2" name="剪去单角的矩形 1"/>
          <p:cNvSpPr/>
          <p:nvPr/>
        </p:nvSpPr>
        <p:spPr>
          <a:xfrm>
            <a:off x="0" y="0"/>
            <a:ext cx="4751070" cy="655955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lang="zh-CN" altLang="en-US" sz="36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三、十六国与北朝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692785"/>
            <a:ext cx="7824470" cy="28575"/>
          </a:xfrm>
          <a:prstGeom prst="line">
            <a:avLst/>
          </a:prstGeom>
          <a:ln w="34925">
            <a:gradFill>
              <a:gsLst>
                <a:gs pos="100000">
                  <a:schemeClr val="accent1">
                    <a:lumMod val="11000"/>
                    <a:lumOff val="89000"/>
                  </a:schemeClr>
                </a:gs>
                <a:gs pos="0">
                  <a:srgbClr val="A4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077460" y="72390"/>
            <a:ext cx="2747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3200" b="1" dirty="0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十六国时期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820" y="868680"/>
            <a:ext cx="5706110" cy="5771515"/>
          </a:xfrm>
          <a:prstGeom prst="rect">
            <a:avLst/>
          </a:prstGeom>
        </p:spPr>
      </p:pic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6348730" y="868680"/>
          <a:ext cx="5410200" cy="487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005"/>
                <a:gridCol w="4354195"/>
              </a:tblGrid>
              <a:tr h="61595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匈奴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  <a:buNone/>
                      </a:pPr>
                      <a:r>
                        <a:rPr lang="zh-CN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前赵、北凉、夏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99">
                        <a:alpha val="45000"/>
                      </a:srgbClr>
                    </a:solidFill>
                  </a:tcPr>
                </a:tc>
              </a:tr>
              <a:tr h="104457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endParaRPr lang="zh-CN" sz="1800" b="1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sz="2800" b="1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鲜卑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</a:pPr>
                      <a:r>
                        <a:rPr lang="zh-CN" sz="2800" b="1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前燕、后燕、西秦、</a:t>
                      </a:r>
                      <a:r>
                        <a:rPr lang="zh-CN" sz="2800" b="1" dirty="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南凉、南燕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99">
                        <a:alpha val="45000"/>
                      </a:srgbClr>
                    </a:solidFill>
                  </a:tcPr>
                </a:tc>
              </a:tr>
              <a:tr h="54419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sz="2800" b="1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羯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  <a:buNone/>
                      </a:pPr>
                      <a:r>
                        <a:rPr lang="zh-CN" sz="2800" b="1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后赵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99">
                        <a:alpha val="45000"/>
                      </a:srgbClr>
                    </a:solidFill>
                  </a:tcPr>
                </a:tc>
              </a:tr>
              <a:tr h="54483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sz="2800" b="1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氐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  <a:buNone/>
                      </a:pPr>
                      <a:r>
                        <a:rPr lang="zh-CN" sz="2800" b="1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前秦、后凉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99">
                        <a:alpha val="45000"/>
                      </a:srgbClr>
                    </a:solidFill>
                  </a:tcPr>
                </a:tc>
              </a:tr>
              <a:tr h="54483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sz="2800" b="1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羌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  <a:buNone/>
                      </a:pPr>
                      <a:r>
                        <a:rPr lang="zh-CN" sz="2800" b="1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后秦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99">
                        <a:alpha val="45000"/>
                      </a:srgbClr>
                    </a:solidFill>
                  </a:tcPr>
                </a:tc>
              </a:tr>
              <a:tr h="73088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賨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  <a:buNone/>
                      </a:pPr>
                      <a:r>
                        <a:rPr lang="zh-CN" sz="2800" b="1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成汉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99">
                        <a:alpha val="45000"/>
                      </a:srgbClr>
                    </a:solidFill>
                  </a:tcPr>
                </a:tc>
              </a:tr>
              <a:tr h="84645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汉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  <a:buNone/>
                      </a:pPr>
                      <a:r>
                        <a:rPr lang="zh-CN" sz="2800" b="1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前凉、西凉、北燕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99">
                        <a:alpha val="45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 flipV="1">
            <a:off x="0" y="6787515"/>
            <a:ext cx="12192635" cy="85725"/>
          </a:xfrm>
          <a:prstGeom prst="rect">
            <a:avLst/>
          </a:prstGeom>
          <a:solidFill>
            <a:srgbClr val="6600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 lIns="69768" tIns="34884" rIns="69768" bIns="34884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solidFill>
                  <a:srgbClr val="660033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剪去单角的矩形 1"/>
          <p:cNvSpPr/>
          <p:nvPr/>
        </p:nvSpPr>
        <p:spPr>
          <a:xfrm>
            <a:off x="0" y="0"/>
            <a:ext cx="4751070" cy="655955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三、十六国与北朝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692785"/>
            <a:ext cx="7824470" cy="28575"/>
          </a:xfrm>
          <a:prstGeom prst="line">
            <a:avLst/>
          </a:prstGeom>
          <a:ln w="34925">
            <a:gradFill>
              <a:gsLst>
                <a:gs pos="100000">
                  <a:schemeClr val="accent1">
                    <a:lumMod val="11000"/>
                    <a:lumOff val="89000"/>
                  </a:schemeClr>
                </a:gs>
                <a:gs pos="0">
                  <a:srgbClr val="A4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077460" y="72390"/>
            <a:ext cx="2616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3200" b="1" dirty="0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十六国时期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0715" y="998855"/>
            <a:ext cx="385762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＊五胡学习中原制度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70151" y="1617022"/>
            <a:ext cx="6969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  采取中原模式的国号、年号，学习汉族典章制度。</a:t>
            </a:r>
          </a:p>
        </p:txBody>
      </p:sp>
      <p:sp>
        <p:nvSpPr>
          <p:cNvPr id="16" name="矩形 15"/>
          <p:cNvSpPr/>
          <p:nvPr/>
        </p:nvSpPr>
        <p:spPr>
          <a:xfrm>
            <a:off x="378076" y="2027389"/>
            <a:ext cx="4699384" cy="44519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51130" y="2211070"/>
            <a:ext cx="52184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）国号、礼仪制度仿照汉族政权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68935" y="2671445"/>
            <a:ext cx="456184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刘渊：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“渊以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汉高祖、世祖、昭烈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为三祖，太宗、世宗、中宗、显宗、肃宗为五宗。”</a:t>
            </a:r>
            <a:endParaRPr lang="en-US" altLang="zh-CN" sz="2400" dirty="0">
              <a:latin typeface="楷体" panose="02010609060101010101" charset="-122"/>
              <a:ea typeface="楷体" panose="02010609060101010101" charset="-122"/>
            </a:endParaRPr>
          </a:p>
          <a:p>
            <a:pPr algn="r"/>
            <a:endParaRPr lang="en-US" altLang="zh-CN" dirty="0">
              <a:latin typeface="楷体" panose="02010609060101010101" charset="-122"/>
              <a:ea typeface="楷体" panose="02010609060101010101" charset="-122"/>
            </a:endParaRPr>
          </a:p>
          <a:p>
            <a:pPr algn="r"/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—《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资治通鉴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卷八五晋惠帝永兴元年十月条 胡注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33375" y="4466231"/>
            <a:ext cx="381175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）统治者学习汉族文化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70150" y="4883377"/>
            <a:ext cx="4066693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刘聪：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“年十四，究通经史，兼综百家之言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善属文，著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述怀诗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百余篇，赋颂五十余篇。”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9690" y="2061210"/>
            <a:ext cx="2797810" cy="392620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255135" y="6153785"/>
            <a:ext cx="36823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后赵建立者石勒命儒生读史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212892" y="1619756"/>
            <a:ext cx="327474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b="1" dirty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民族隔阂依然存在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print"/>
          <a:srcRect l="33905" t="5760" r="31076" b="5724"/>
          <a:stretch>
            <a:fillRect/>
          </a:stretch>
        </p:blipFill>
        <p:spPr>
          <a:xfrm>
            <a:off x="8400286" y="2133545"/>
            <a:ext cx="2211355" cy="2658392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7952105" y="4844415"/>
            <a:ext cx="41592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楷体" panose="02010609060101010101" charset="-122"/>
                <a:ea typeface="楷体" panose="02010609060101010101" charset="-122"/>
              </a:rPr>
              <a:t>儁立闵而问之曰</a:t>
            </a:r>
            <a:r>
              <a:rPr lang="en-US" altLang="zh-TW" sz="2400" dirty="0">
                <a:latin typeface="楷体" panose="02010609060101010101" charset="-122"/>
                <a:ea typeface="楷体" panose="02010609060101010101" charset="-122"/>
              </a:rPr>
              <a:t>:</a:t>
            </a:r>
            <a:r>
              <a:rPr lang="zh-TW" altLang="en-US" sz="2400" dirty="0">
                <a:latin typeface="楷体" panose="02010609060101010101" charset="-122"/>
                <a:ea typeface="楷体" panose="02010609060101010101" charset="-122"/>
              </a:rPr>
              <a:t>「汝奴仆下才，何自妄称天子？」</a:t>
            </a:r>
            <a:endParaRPr lang="en-US" altLang="zh-TW" sz="2400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TW" altLang="en-US" sz="2400" dirty="0">
                <a:latin typeface="楷体" panose="02010609060101010101" charset="-122"/>
                <a:ea typeface="楷体" panose="02010609060101010101" charset="-122"/>
              </a:rPr>
              <a:t>闵曰：「</a:t>
            </a:r>
            <a:r>
              <a:rPr lang="zh-TW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天下大乱，</a:t>
            </a:r>
            <a:r>
              <a:rPr lang="zh-TW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尔曹夷狄，人面兽心，尚欲篡逆</a:t>
            </a:r>
            <a:r>
              <a:rPr lang="zh-TW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。我一时英雄，何为不可作帝王邪！</a:t>
            </a:r>
            <a:r>
              <a:rPr lang="zh-TW" altLang="en-US" sz="2400" dirty="0">
                <a:latin typeface="楷体" panose="02010609060101010101" charset="-122"/>
                <a:ea typeface="楷体" panose="02010609060101010101" charset="-122"/>
              </a:rPr>
              <a:t>」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  <p:bldLst>
      <p:bldP spid="17" grpId="0"/>
      <p:bldP spid="18" grpId="0"/>
      <p:bldP spid="19" grpId="0"/>
      <p:bldP spid="20" grpId="0"/>
      <p:bldP spid="23" grpId="0"/>
      <p:bldP spid="25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 flipV="1">
            <a:off x="0" y="6787515"/>
            <a:ext cx="12192635" cy="85725"/>
          </a:xfrm>
          <a:prstGeom prst="rect">
            <a:avLst/>
          </a:prstGeom>
          <a:solidFill>
            <a:srgbClr val="6600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 lIns="69768" tIns="34884" rIns="69768" bIns="34884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solidFill>
                  <a:srgbClr val="660033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剪去单角的矩形 1"/>
          <p:cNvSpPr/>
          <p:nvPr/>
        </p:nvSpPr>
        <p:spPr>
          <a:xfrm>
            <a:off x="0" y="0"/>
            <a:ext cx="4751070" cy="655955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三、十六国与北朝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692785"/>
            <a:ext cx="7824470" cy="28575"/>
          </a:xfrm>
          <a:prstGeom prst="line">
            <a:avLst/>
          </a:prstGeom>
          <a:ln w="34925">
            <a:gradFill>
              <a:gsLst>
                <a:gs pos="100000">
                  <a:schemeClr val="accent1">
                    <a:lumMod val="11000"/>
                    <a:lumOff val="89000"/>
                  </a:schemeClr>
                </a:gs>
                <a:gs pos="0">
                  <a:srgbClr val="A4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077460" y="72390"/>
            <a:ext cx="2747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3200" b="1" dirty="0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十六国时期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/>
          <a:srcRect r="20881"/>
          <a:stretch>
            <a:fillRect/>
          </a:stretch>
        </p:blipFill>
        <p:spPr>
          <a:xfrm>
            <a:off x="306070" y="1038860"/>
            <a:ext cx="7195185" cy="478028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501255" y="1748790"/>
            <a:ext cx="43903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公元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4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世纪后期，氐族建立的前秦统一了北方各政权。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788275" y="4127500"/>
            <a:ext cx="36010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氐族人建立的国家</a:t>
            </a:r>
          </a:p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 ≠ 氐族人的国家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 flipV="1">
            <a:off x="0" y="6787515"/>
            <a:ext cx="12192635" cy="85725"/>
          </a:xfrm>
          <a:prstGeom prst="rect">
            <a:avLst/>
          </a:prstGeom>
          <a:solidFill>
            <a:srgbClr val="6600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 lIns="69768" tIns="34884" rIns="69768" bIns="34884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sp>
        <p:nvSpPr>
          <p:cNvPr id="2" name="剪去单角的矩形 1"/>
          <p:cNvSpPr/>
          <p:nvPr/>
        </p:nvSpPr>
        <p:spPr>
          <a:xfrm>
            <a:off x="0" y="0"/>
            <a:ext cx="4751070" cy="655955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lang="zh-CN" altLang="en-US" sz="36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三、十六国与北朝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692785"/>
            <a:ext cx="7824470" cy="28575"/>
          </a:xfrm>
          <a:prstGeom prst="line">
            <a:avLst/>
          </a:prstGeom>
          <a:ln w="34925">
            <a:gradFill>
              <a:gsLst>
                <a:gs pos="100000">
                  <a:schemeClr val="accent1">
                    <a:lumMod val="11000"/>
                    <a:lumOff val="89000"/>
                  </a:schemeClr>
                </a:gs>
                <a:gs pos="0">
                  <a:srgbClr val="A4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077460" y="72390"/>
            <a:ext cx="2305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淝水之战</a:t>
            </a:r>
          </a:p>
        </p:txBody>
      </p:sp>
      <p:sp>
        <p:nvSpPr>
          <p:cNvPr id="73" name="文本框 72"/>
          <p:cNvSpPr txBox="1"/>
          <p:nvPr/>
        </p:nvSpPr>
        <p:spPr>
          <a:xfrm flipH="1">
            <a:off x="767408" y="813117"/>
            <a:ext cx="842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公元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383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年，淝水之战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lum contrast="36000"/>
          </a:blip>
          <a:srcRect l="12793" t="5796" r="13042" b="6222"/>
          <a:stretch>
            <a:fillRect/>
          </a:stretch>
        </p:blipFill>
        <p:spPr>
          <a:xfrm>
            <a:off x="6584315" y="1074726"/>
            <a:ext cx="5248275" cy="48955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6664960" y="6148705"/>
            <a:ext cx="3519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◎淝水之战</a:t>
            </a:r>
            <a:r>
              <a:rPr lang="zh-CN" sz="2400"/>
              <a:t>形势图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5280" y="1701469"/>
            <a:ext cx="5870575" cy="2522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/>
              <a:t>结局：</a:t>
            </a:r>
          </a:p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东晋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以少胜多大败前秦，有效遏制了北方少数民族的南下侵扰；</a:t>
            </a:r>
          </a:p>
          <a:p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前秦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政权土崩瓦解，北方再度陷入分裂和混战的状态。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 flipV="1">
            <a:off x="0" y="6787515"/>
            <a:ext cx="12192635" cy="85725"/>
          </a:xfrm>
          <a:prstGeom prst="rect">
            <a:avLst/>
          </a:prstGeom>
          <a:solidFill>
            <a:srgbClr val="6600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 lIns="69768" tIns="34884" rIns="69768" bIns="34884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solidFill>
                  <a:srgbClr val="660033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剪去单角的矩形 1"/>
          <p:cNvSpPr/>
          <p:nvPr/>
        </p:nvSpPr>
        <p:spPr>
          <a:xfrm>
            <a:off x="0" y="0"/>
            <a:ext cx="4751070" cy="655955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三、十六国与北朝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692785"/>
            <a:ext cx="7824470" cy="28575"/>
          </a:xfrm>
          <a:prstGeom prst="line">
            <a:avLst/>
          </a:prstGeom>
          <a:ln w="34925">
            <a:gradFill>
              <a:gsLst>
                <a:gs pos="100000">
                  <a:schemeClr val="accent1">
                    <a:lumMod val="11000"/>
                    <a:lumOff val="89000"/>
                  </a:schemeClr>
                </a:gs>
                <a:gs pos="0">
                  <a:srgbClr val="A4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19380" y="836930"/>
            <a:ext cx="118478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材料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淝水之战前，符融曾劝谏符坚：“陛下宠育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鲜卑、羌、羯，布诸畿甸，旧人族类，斥徙遐方。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今倾国而去，如有风尘之变者，其如宗庙何！”</a:t>
            </a:r>
          </a:p>
          <a:p>
            <a:pPr algn="r"/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晋书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卷一一四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苻坚载记下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</a:rPr>
              <a:t>》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64465" y="5085715"/>
            <a:ext cx="119322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前秦境内民族成分复杂，外族人分布于政治中心周围，形成政治军事威胁。</a:t>
            </a:r>
          </a:p>
          <a:p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前秦政权内部不稳定；苻坚骄傲轻敌，指挥失败；统一条件不成熟。</a:t>
            </a:r>
          </a:p>
          <a:p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东晋统治阶级内部团结，执行了正确的战略战术。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77460" y="72390"/>
            <a:ext cx="2305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淝水之战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3045" y="2284095"/>
            <a:ext cx="1173416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材料</a:t>
            </a:r>
            <a:r>
              <a:rPr lang="en-US" altLang="zh-CN" sz="2800"/>
              <a:t>  </a:t>
            </a:r>
            <a:r>
              <a:rPr lang="zh-CN" altLang="en-US" sz="2800"/>
              <a:t>苻坚要想伐晋以图统一，他手下的稳健派，如王猛，如其兄苻融等都是反对的。而苻坚志得意满，违众举兵，遂以</a:t>
            </a:r>
            <a:r>
              <a:rPr lang="en-US" altLang="zh-CN" sz="2800"/>
              <a:t>383</a:t>
            </a:r>
            <a:r>
              <a:rPr lang="zh-CN" altLang="en-US" sz="2800"/>
              <a:t>年大败于肥水。北方异族，乘机纷纷而起。此时侵入中原的五胡，已成为强弩之末。因为连年战争，死亡多，人口减少，而汉族的同化作用，仍在逐渐进行，战斗力也日益衰落之故。</a:t>
            </a:r>
          </a:p>
          <a:p>
            <a:r>
              <a:rPr lang="en-US" altLang="zh-CN" sz="2800"/>
              <a:t>                                                                                             ——</a:t>
            </a:r>
            <a:r>
              <a:rPr lang="zh-CN" altLang="en-US" sz="2800"/>
              <a:t>吕思勉《中国通史》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 flipV="1">
            <a:off x="0" y="6787515"/>
            <a:ext cx="12192635" cy="85725"/>
          </a:xfrm>
          <a:prstGeom prst="rect">
            <a:avLst/>
          </a:prstGeom>
          <a:solidFill>
            <a:srgbClr val="6600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 lIns="69768" tIns="34884" rIns="69768" bIns="34884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sp>
        <p:nvSpPr>
          <p:cNvPr id="2" name="剪去单角的矩形 1"/>
          <p:cNvSpPr/>
          <p:nvPr/>
        </p:nvSpPr>
        <p:spPr>
          <a:xfrm>
            <a:off x="0" y="0"/>
            <a:ext cx="4751070" cy="655955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lang="zh-CN" altLang="en-US" sz="36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三、十六国与北朝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692785"/>
            <a:ext cx="7824470" cy="28575"/>
          </a:xfrm>
          <a:prstGeom prst="line">
            <a:avLst/>
          </a:prstGeom>
          <a:ln w="34925">
            <a:gradFill>
              <a:gsLst>
                <a:gs pos="100000">
                  <a:schemeClr val="accent1">
                    <a:lumMod val="11000"/>
                    <a:lumOff val="89000"/>
                  </a:schemeClr>
                </a:gs>
                <a:gs pos="0">
                  <a:srgbClr val="A4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077460" y="72390"/>
            <a:ext cx="2305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孝文汉化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6540" y="1398905"/>
            <a:ext cx="1152779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材料：北魏为拓跋珪于公元</a:t>
            </a:r>
            <a:r>
              <a:rPr lang="en-US" altLang="zh-CN" sz="2800"/>
              <a:t>386</a:t>
            </a:r>
            <a:r>
              <a:rPr lang="zh-CN" altLang="en-US" sz="2800"/>
              <a:t>年建立起来的，由于拓跋焘</a:t>
            </a:r>
            <a:r>
              <a:rPr lang="en-US" altLang="zh-CN" sz="2800"/>
              <a:t>“</a:t>
            </a:r>
            <a:r>
              <a:rPr lang="zh-CN" altLang="en-US" sz="2800"/>
              <a:t>奋征伐之气</a:t>
            </a:r>
            <a:r>
              <a:rPr lang="en-US" altLang="zh-CN" sz="2800"/>
              <a:t>”</a:t>
            </a:r>
            <a:r>
              <a:rPr lang="zh-CN" altLang="en-US" sz="2800"/>
              <a:t>于是</a:t>
            </a:r>
            <a:r>
              <a:rPr lang="en-US" altLang="zh-CN" sz="2800"/>
              <a:t>“</a:t>
            </a:r>
            <a:r>
              <a:rPr lang="zh-CN" altLang="en-US" sz="2800"/>
              <a:t>南夷削迹，廓定四表，混一戎华</a:t>
            </a:r>
            <a:r>
              <a:rPr lang="en-US" altLang="zh-CN" sz="2800"/>
              <a:t>”</a:t>
            </a:r>
            <a:r>
              <a:rPr lang="zh-CN" altLang="en-US" sz="2800"/>
              <a:t>，北方又趋于统一。到公元</a:t>
            </a:r>
            <a:r>
              <a:rPr lang="en-US" altLang="zh-CN" sz="2800"/>
              <a:t>471</a:t>
            </a:r>
            <a:r>
              <a:rPr lang="zh-CN" altLang="en-US" sz="2800"/>
              <a:t>年拓跋宏继位，北魏历史上已经经历了约一百年了，拓跋宏就是孝文帝。孝文帝即位之初，北魏的阶级矛盾尤其是民族矛盾已十分突出，民族矛盾和阶级矛盾纠缠在一起，危机北魏政权的继续统治。</a:t>
            </a:r>
          </a:p>
          <a:p>
            <a:r>
              <a:rPr lang="en-US" altLang="zh-CN" sz="2800"/>
              <a:t>                    </a:t>
            </a:r>
            <a:r>
              <a:rPr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2800"/>
              <a:t>赵野春《鲜卑汉化</a:t>
            </a:r>
            <a:r>
              <a:rPr lang="en-US" altLang="zh-CN" sz="2800"/>
              <a:t>—</a:t>
            </a:r>
            <a:r>
              <a:rPr lang="zh-CN" altLang="en-US" sz="2800"/>
              <a:t>轮北魏孝文帝改革对民族关系的调整》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09245" y="4093210"/>
            <a:ext cx="115138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sz="2800" dirty="0">
                <a:latin typeface="+mn-ea"/>
                <a:cs typeface="+mn-ea"/>
                <a:sym typeface="+mn-ea"/>
              </a:rPr>
              <a:t>雅好读书，手不释卷。五经之意，览之便讲……诗歌铭颂，任兴而</a:t>
            </a:r>
            <a:r>
              <a:rPr lang="zh-CN" sz="2800" dirty="0">
                <a:latin typeface="+mn-ea"/>
                <a:cs typeface="+mn-ea"/>
                <a:sym typeface="+mn-ea"/>
              </a:rPr>
              <a:t>作</a:t>
            </a:r>
            <a:r>
              <a:rPr sz="2800" dirty="0">
                <a:latin typeface="+mn-ea"/>
                <a:cs typeface="+mn-ea"/>
                <a:sym typeface="+mn-ea"/>
              </a:rPr>
              <a:t>   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sz="2800" dirty="0">
                <a:latin typeface="+mn-ea"/>
                <a:cs typeface="+mn-ea"/>
                <a:sym typeface="+mn-ea"/>
              </a:rPr>
              <a:t> </a:t>
            </a:r>
            <a:r>
              <a:rPr lang="en-US" sz="2800" dirty="0">
                <a:latin typeface="+mn-ea"/>
                <a:cs typeface="+mn-ea"/>
                <a:sym typeface="+mn-ea"/>
              </a:rPr>
              <a:t>                                                                         </a:t>
            </a:r>
            <a:r>
              <a:rPr sz="2800" dirty="0">
                <a:latin typeface="+mn-ea"/>
                <a:cs typeface="+mn-ea"/>
                <a:sym typeface="+mn-ea"/>
              </a:rPr>
              <a:t> ——《魏书·高祖纪下》</a:t>
            </a:r>
            <a:endParaRPr lang="zh-CN" altLang="en-US" sz="2800">
              <a:latin typeface="+mn-ea"/>
              <a:cs typeface="+mn-ea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 flipV="1">
            <a:off x="0" y="6787515"/>
            <a:ext cx="12192635" cy="85725"/>
          </a:xfrm>
          <a:prstGeom prst="rect">
            <a:avLst/>
          </a:prstGeom>
          <a:solidFill>
            <a:srgbClr val="6600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 lIns="69768" tIns="34884" rIns="69768" bIns="34884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sp>
        <p:nvSpPr>
          <p:cNvPr id="2" name="剪去单角的矩形 1"/>
          <p:cNvSpPr/>
          <p:nvPr/>
        </p:nvSpPr>
        <p:spPr>
          <a:xfrm>
            <a:off x="0" y="0"/>
            <a:ext cx="4751070" cy="655955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lang="zh-CN" altLang="en-US" sz="36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三、十六国与北朝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692785"/>
            <a:ext cx="7824470" cy="28575"/>
          </a:xfrm>
          <a:prstGeom prst="line">
            <a:avLst/>
          </a:prstGeom>
          <a:ln w="34925">
            <a:gradFill>
              <a:gsLst>
                <a:gs pos="100000">
                  <a:schemeClr val="accent1">
                    <a:lumMod val="11000"/>
                    <a:lumOff val="89000"/>
                  </a:schemeClr>
                </a:gs>
                <a:gs pos="0">
                  <a:srgbClr val="A4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077460" y="72390"/>
            <a:ext cx="2305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孝文汉化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6540" y="1398905"/>
            <a:ext cx="1152779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材料：他首先把都城从平城迁到洛阳，以便实现统一全国的目标，接着就开始了全方位的汉化改制，如：改鲜卑服为汉服，改鲜卑语为汉语，以实现鲜卑与汉人融为一体；他又定姓族，建门阀，扶植重用汉族士族门阀势力，使鲜卑贵族与汉族士族合流；同时，还修定律令，实行法治，以及尊儒崇经，恢复礼乐，兴办学校，选贤任能等。这样，就从政治经济体制到社会生活习俗，乃至思想观念等各个方面，把本民族完全融入了汉民族的文化传统之中。</a:t>
            </a:r>
          </a:p>
          <a:p>
            <a:r>
              <a:rPr lang="en-US" altLang="zh-CN" sz="2800"/>
              <a:t>                                                                  ——</a:t>
            </a:r>
            <a:r>
              <a:rPr lang="zh-CN" altLang="en-US" sz="2800"/>
              <a:t>管芙蓉《胡服骑射与孝文改制》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413004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3057018"/>
              <a:ext cx="12192000" cy="3800982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 flipH="1"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4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9953321" y="437339"/>
            <a:ext cx="2005239" cy="38743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186461" y="5867673"/>
            <a:ext cx="2457855" cy="4748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11253652" y="299148"/>
            <a:ext cx="483444" cy="320040"/>
          </a:xfrm>
          <a:prstGeom prst="rect">
            <a:avLst/>
          </a:prstGeom>
        </p:spPr>
      </p:pic>
      <p:grpSp>
        <p:nvGrpSpPr>
          <p:cNvPr id="10" name="组合 36"/>
          <p:cNvGrpSpPr/>
          <p:nvPr/>
        </p:nvGrpSpPr>
        <p:grpSpPr>
          <a:xfrm>
            <a:off x="68580" y="309245"/>
            <a:ext cx="3242311" cy="559435"/>
            <a:chOff x="68507" y="309370"/>
            <a:chExt cx="2623563" cy="55943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 flipH="1">
              <a:off x="68507" y="309370"/>
              <a:ext cx="1324047" cy="559435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 flipH="1">
              <a:off x="1485899" y="309370"/>
              <a:ext cx="1206171" cy="559435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9" cstate="screen"/>
            <a:srcRect/>
            <a:stretch>
              <a:fillRect/>
            </a:stretch>
          </p:blipFill>
          <p:spPr>
            <a:xfrm flipH="1">
              <a:off x="1392553" y="309370"/>
              <a:ext cx="93344" cy="559435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85971" y="505132"/>
            <a:ext cx="350008" cy="329868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379095" y="2963545"/>
            <a:ext cx="581025" cy="188531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东</a:t>
            </a:r>
          </a:p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汉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544320" y="2218691"/>
            <a:ext cx="1317600" cy="57975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三国</a:t>
            </a:r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220-280</a:t>
            </a:r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</a:p>
        </p:txBody>
      </p:sp>
      <p:graphicFrame>
        <p:nvGraphicFramePr>
          <p:cNvPr id="8" name="图示 7"/>
          <p:cNvGraphicFramePr/>
          <p:nvPr/>
        </p:nvGraphicFramePr>
        <p:xfrm>
          <a:off x="827405" y="2834005"/>
          <a:ext cx="2751455" cy="214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9" name="圆角矩形 8"/>
          <p:cNvSpPr/>
          <p:nvPr/>
        </p:nvSpPr>
        <p:spPr>
          <a:xfrm>
            <a:off x="3459480" y="2964180"/>
            <a:ext cx="581025" cy="188531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西晋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4445000" y="4269105"/>
            <a:ext cx="1317600" cy="57975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东晋</a:t>
            </a:r>
          </a:p>
          <a:p>
            <a:pPr algn="ctr"/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317-420</a:t>
            </a:r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4445000" y="2964180"/>
            <a:ext cx="1317600" cy="5797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en-US" sz="2665">
                <a:latin typeface="楷体" panose="02010609060101010101" charset="-122"/>
                <a:ea typeface="楷体" panose="02010609060101010101" charset="-122"/>
              </a:rPr>
              <a:t>十六国</a:t>
            </a:r>
          </a:p>
          <a:p>
            <a:pPr algn="ctr">
              <a:lnSpc>
                <a:spcPct val="100000"/>
              </a:lnSpc>
            </a:pPr>
            <a:r>
              <a:rPr lang="zh-CN" altLang="en-US" sz="1065">
                <a:latin typeface="楷体" panose="02010609060101010101" charset="-122"/>
                <a:ea typeface="楷体" panose="02010609060101010101" charset="-122"/>
              </a:rPr>
              <a:t>（前秦统一北方）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6991351" y="1852295"/>
            <a:ext cx="1080000" cy="5797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东魏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6991351" y="2963545"/>
            <a:ext cx="1080000" cy="5797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西魏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8524240" y="1862455"/>
            <a:ext cx="1080000" cy="5797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北齐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8524240" y="2962275"/>
            <a:ext cx="1080000" cy="5797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北周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10106660" y="2964180"/>
            <a:ext cx="1080000" cy="57975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隋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6162040" y="4848860"/>
            <a:ext cx="720000" cy="57975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宋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7289165" y="4848225"/>
            <a:ext cx="720000" cy="57975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齐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8414385" y="4848225"/>
            <a:ext cx="720000" cy="57975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梁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9541511" y="4847591"/>
            <a:ext cx="720000" cy="57975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陈</a:t>
            </a:r>
          </a:p>
        </p:txBody>
      </p:sp>
      <p:cxnSp>
        <p:nvCxnSpPr>
          <p:cNvPr id="33" name="直接箭头连接符 32"/>
          <p:cNvCxnSpPr/>
          <p:nvPr/>
        </p:nvCxnSpPr>
        <p:spPr>
          <a:xfrm>
            <a:off x="969645" y="3906520"/>
            <a:ext cx="252731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3159125" y="3906520"/>
            <a:ext cx="324000" cy="63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6882131" y="5137785"/>
            <a:ext cx="406800" cy="63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V="1">
            <a:off x="8009255" y="5138420"/>
            <a:ext cx="405131" cy="63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V="1">
            <a:off x="9134475" y="5137151"/>
            <a:ext cx="406800" cy="63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8071485" y="2152015"/>
            <a:ext cx="480695" cy="63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8071485" y="3261360"/>
            <a:ext cx="480695" cy="63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>
            <a:off x="9609455" y="3262631"/>
            <a:ext cx="480695" cy="63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endCxn id="20" idx="2"/>
          </p:cNvCxnSpPr>
          <p:nvPr/>
        </p:nvCxnSpPr>
        <p:spPr>
          <a:xfrm flipV="1">
            <a:off x="9064625" y="2451100"/>
            <a:ext cx="0" cy="51943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左大括号 42"/>
          <p:cNvSpPr/>
          <p:nvPr/>
        </p:nvSpPr>
        <p:spPr>
          <a:xfrm>
            <a:off x="6755765" y="2152651"/>
            <a:ext cx="235585" cy="1111251"/>
          </a:xfrm>
          <a:prstGeom prst="leftBrace">
            <a:avLst>
              <a:gd name="adj1" fmla="val 63072"/>
              <a:gd name="adj2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162040" y="1340485"/>
            <a:ext cx="248285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北朝</a:t>
            </a:r>
            <a:r>
              <a:rPr lang="zh-CN" altLang="en-US" sz="2800" baseline="30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baseline="30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439-581</a:t>
            </a:r>
            <a:r>
              <a:rPr lang="zh-CN" altLang="en-US" sz="2800" baseline="30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</a:p>
        </p:txBody>
      </p:sp>
      <p:sp>
        <p:nvSpPr>
          <p:cNvPr id="45" name="矩形 44"/>
          <p:cNvSpPr/>
          <p:nvPr/>
        </p:nvSpPr>
        <p:spPr>
          <a:xfrm>
            <a:off x="6103620" y="1301751"/>
            <a:ext cx="3792855" cy="2413635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6162040" y="2194560"/>
            <a:ext cx="581025" cy="1080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北魏</a:t>
            </a:r>
          </a:p>
        </p:txBody>
      </p:sp>
      <p:cxnSp>
        <p:nvCxnSpPr>
          <p:cNvPr id="47" name="直接箭头连接符 46"/>
          <p:cNvCxnSpPr/>
          <p:nvPr/>
        </p:nvCxnSpPr>
        <p:spPr>
          <a:xfrm>
            <a:off x="5762625" y="3251835"/>
            <a:ext cx="34099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6096000" y="3995420"/>
            <a:ext cx="4239260" cy="1534795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49" name="曲线连接符 48"/>
          <p:cNvCxnSpPr>
            <a:stCxn id="22" idx="2"/>
            <a:endCxn id="27" idx="0"/>
          </p:cNvCxnSpPr>
          <p:nvPr/>
        </p:nvCxnSpPr>
        <p:spPr>
          <a:xfrm rot="5400000">
            <a:off x="9622473" y="3831908"/>
            <a:ext cx="1303655" cy="745491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左大括号 49"/>
          <p:cNvSpPr/>
          <p:nvPr/>
        </p:nvSpPr>
        <p:spPr>
          <a:xfrm flipH="1">
            <a:off x="11196320" y="3350260"/>
            <a:ext cx="243205" cy="1786255"/>
          </a:xfrm>
          <a:prstGeom prst="leftBrace">
            <a:avLst>
              <a:gd name="adj1" fmla="val 63072"/>
              <a:gd name="adj2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11435080" y="3274695"/>
            <a:ext cx="581025" cy="188531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隋朝统一</a:t>
            </a:r>
          </a:p>
        </p:txBody>
      </p:sp>
      <p:cxnSp>
        <p:nvCxnSpPr>
          <p:cNvPr id="51" name="直接箭头连接符 50"/>
          <p:cNvCxnSpPr>
            <a:endCxn id="12" idx="1"/>
          </p:cNvCxnSpPr>
          <p:nvPr/>
        </p:nvCxnSpPr>
        <p:spPr>
          <a:xfrm flipV="1">
            <a:off x="4040505" y="3263265"/>
            <a:ext cx="404495" cy="952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endCxn id="11" idx="1"/>
          </p:cNvCxnSpPr>
          <p:nvPr/>
        </p:nvCxnSpPr>
        <p:spPr>
          <a:xfrm>
            <a:off x="4040505" y="4567555"/>
            <a:ext cx="404495" cy="63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5762625" y="4559300"/>
            <a:ext cx="34099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6103620" y="4036695"/>
            <a:ext cx="248285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南朝</a:t>
            </a:r>
            <a:r>
              <a:rPr lang="zh-CN" altLang="en-US" sz="2800" baseline="30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baseline="30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420-589</a:t>
            </a:r>
            <a:r>
              <a:rPr lang="zh-CN" altLang="en-US" sz="2800" baseline="30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370580" y="4269105"/>
            <a:ext cx="810260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1335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266-316</a:t>
            </a:r>
            <a:r>
              <a:rPr lang="zh-CN" altLang="en-US" sz="1335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10172065" y="3637915"/>
            <a:ext cx="4870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>
                <a:latin typeface="楷体" panose="02010609060101010101" charset="-122"/>
                <a:ea typeface="楷体" panose="02010609060101010101" charset="-122"/>
              </a:rPr>
              <a:t>灭</a:t>
            </a:r>
            <a:endParaRPr lang="zh-CN" sz="2000" baseline="30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064625" y="2534920"/>
            <a:ext cx="4870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>
                <a:latin typeface="楷体" panose="02010609060101010101" charset="-122"/>
                <a:ea typeface="楷体" panose="02010609060101010101" charset="-122"/>
              </a:rPr>
              <a:t>灭</a:t>
            </a:r>
            <a:endParaRPr lang="zh-CN" sz="2000" baseline="30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305935" y="3738880"/>
            <a:ext cx="15951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383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年淝水之战</a:t>
            </a:r>
            <a:endParaRPr lang="zh-CN" altLang="en-US" sz="1600" baseline="30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59" name="直接箭头连接符 58"/>
          <p:cNvCxnSpPr>
            <a:endCxn id="12" idx="2"/>
          </p:cNvCxnSpPr>
          <p:nvPr/>
        </p:nvCxnSpPr>
        <p:spPr>
          <a:xfrm flipV="1">
            <a:off x="5104131" y="3552825"/>
            <a:ext cx="0" cy="19494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 flipV="1">
            <a:off x="0" y="6787515"/>
            <a:ext cx="12192635" cy="85725"/>
          </a:xfrm>
          <a:prstGeom prst="rect">
            <a:avLst/>
          </a:prstGeom>
          <a:solidFill>
            <a:srgbClr val="6600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 lIns="69768" tIns="34884" rIns="69768" bIns="34884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sp>
        <p:nvSpPr>
          <p:cNvPr id="2" name="剪去单角的矩形 1"/>
          <p:cNvSpPr/>
          <p:nvPr/>
        </p:nvSpPr>
        <p:spPr>
          <a:xfrm>
            <a:off x="0" y="0"/>
            <a:ext cx="4751070" cy="655955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lang="zh-CN" altLang="en-US" sz="36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三、十六国与北朝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692785"/>
            <a:ext cx="7824470" cy="28575"/>
          </a:xfrm>
          <a:prstGeom prst="line">
            <a:avLst/>
          </a:prstGeom>
          <a:ln w="34925">
            <a:gradFill>
              <a:gsLst>
                <a:gs pos="100000">
                  <a:schemeClr val="accent1">
                    <a:lumMod val="11000"/>
                    <a:lumOff val="89000"/>
                  </a:schemeClr>
                </a:gs>
                <a:gs pos="0">
                  <a:srgbClr val="A4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077460" y="72390"/>
            <a:ext cx="2305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孝文汉化</a:t>
            </a:r>
          </a:p>
        </p:txBody>
      </p:sp>
      <p:sp>
        <p:nvSpPr>
          <p:cNvPr id="49154" name="Text Box 6"/>
          <p:cNvSpPr txBox="1">
            <a:spLocks noChangeArrowheads="1"/>
          </p:cNvSpPr>
          <p:nvPr/>
        </p:nvSpPr>
        <p:spPr bwMode="auto">
          <a:xfrm>
            <a:off x="898525" y="1692275"/>
            <a:ext cx="4931410" cy="1799590"/>
          </a:xfrm>
          <a:prstGeom prst="rect">
            <a:avLst/>
          </a:prstGeom>
          <a:solidFill>
            <a:schemeClr val="bg1">
              <a:alpha val="51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square" lIns="76418" tIns="38208" rIns="76418" bIns="38208">
            <a:spAutoFit/>
          </a:bodyPr>
          <a:lstStyle/>
          <a:p>
            <a:pPr marR="0" defTabSz="106934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355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楷体" panose="02010609060101010101" charset="-122"/>
                <a:cs typeface="+mn-cs"/>
              </a:rPr>
              <a:t>    </a:t>
            </a:r>
            <a:r>
              <a:rPr kumimoji="0" lang="en-US" altLang="zh-CN" sz="2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（北魏）南迁，革夷从夏。于是</a:t>
            </a:r>
            <a:r>
              <a:rPr kumimoji="0" lang="zh-CN" altLang="en-US" sz="2800" b="1" kern="1200" cap="none" spc="0" normalizeH="0" baseline="0" noProof="0" dirty="0">
                <a:solidFill>
                  <a:srgbClr val="C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中朝江左，南北混淆，华壤边民，虏汉相杂</a:t>
            </a: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</a:p>
          <a:p>
            <a:pPr marR="0" defTabSz="106934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——</a:t>
            </a: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唐代史学家刘知几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305550" y="3816985"/>
            <a:ext cx="5389880" cy="2784475"/>
          </a:xfrm>
          <a:prstGeom prst="rect">
            <a:avLst/>
          </a:prstGeom>
          <a:solidFill>
            <a:schemeClr val="bg1">
              <a:alpha val="51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square" lIns="76418" tIns="38208" rIns="76418" bIns="38208">
            <a:spAutoFit/>
          </a:bodyPr>
          <a:lstStyle/>
          <a:p>
            <a:pPr marR="0" defTabSz="1069340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355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楷体" panose="02010609060101010101" charset="-122"/>
                <a:cs typeface="+mn-cs"/>
              </a:rPr>
              <a:t>    </a:t>
            </a:r>
            <a:r>
              <a:rPr kumimoji="0" lang="en-US" altLang="zh-CN" sz="2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自晋宋以来，号洛阳为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荒土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，此中谓长江以北，尽是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夷狄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。昨至洛阳，始知衣冠士族，并在中原。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礼仪富盛，人物殷富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……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所谓帝京翼翼，四方之极。 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R="0" defTabSz="1069340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noProof="0" dirty="0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——</a:t>
            </a:r>
            <a:r>
              <a:rPr lang="zh-CN" altLang="en-US" sz="2400" b="1" noProof="0" dirty="0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（东魏）杨炫之：</a:t>
            </a:r>
            <a:r>
              <a:rPr lang="en-US" altLang="zh-CN" sz="2400" b="1" dirty="0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zh-CN" altLang="en-US" sz="2400" b="1" dirty="0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洛阳伽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蓝记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endParaRPr kumimoji="0" lang="en-US" altLang="zh-CN" sz="2400" b="1" kern="1200" cap="none" spc="0" normalizeH="0" baseline="0" noProof="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53835" y="1807845"/>
            <a:ext cx="4892675" cy="156845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zh-CN" altLang="en-US" sz="32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①顺应了北方</a:t>
            </a:r>
            <a:r>
              <a:rPr lang="zh-CN" altLang="en-US" sz="3200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民族</a:t>
            </a:r>
            <a:r>
              <a:rPr lang="zh-CN" altLang="en-US" sz="32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交往交流</a:t>
            </a:r>
            <a:r>
              <a:rPr lang="zh-CN" altLang="en-US" sz="3200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交融</a:t>
            </a:r>
            <a:r>
              <a:rPr lang="zh-CN" altLang="en-US" sz="32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的历史趋势，大大缓解了民族矛盾。</a:t>
            </a:r>
          </a:p>
        </p:txBody>
      </p:sp>
      <p:sp>
        <p:nvSpPr>
          <p:cNvPr id="13" name="矩形 12"/>
          <p:cNvSpPr/>
          <p:nvPr/>
        </p:nvSpPr>
        <p:spPr>
          <a:xfrm>
            <a:off x="898525" y="4546600"/>
            <a:ext cx="4930775" cy="107632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zh-CN" altLang="en-US" sz="32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②促进了北魏的经济发展和社会繁荣。</a:t>
            </a: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419100" y="3697605"/>
            <a:ext cx="11353165" cy="0"/>
          </a:xfrm>
          <a:prstGeom prst="line">
            <a:avLst/>
          </a:prstGeom>
          <a:ln w="38100">
            <a:solidFill>
              <a:srgbClr val="CC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 flipV="1">
            <a:off x="0" y="6787515"/>
            <a:ext cx="12192635" cy="85725"/>
          </a:xfrm>
          <a:prstGeom prst="rect">
            <a:avLst/>
          </a:prstGeom>
          <a:solidFill>
            <a:srgbClr val="6600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 lIns="69768" tIns="34884" rIns="69768" bIns="34884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sp>
        <p:nvSpPr>
          <p:cNvPr id="2" name="剪去单角的矩形 1"/>
          <p:cNvSpPr/>
          <p:nvPr/>
        </p:nvSpPr>
        <p:spPr>
          <a:xfrm>
            <a:off x="0" y="0"/>
            <a:ext cx="4751070" cy="655955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lang="zh-CN" altLang="en-US" sz="36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三、十六国与北朝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692785"/>
            <a:ext cx="7824470" cy="28575"/>
          </a:xfrm>
          <a:prstGeom prst="line">
            <a:avLst/>
          </a:prstGeom>
          <a:ln w="34925">
            <a:gradFill>
              <a:gsLst>
                <a:gs pos="100000">
                  <a:schemeClr val="accent1">
                    <a:lumMod val="11000"/>
                    <a:lumOff val="89000"/>
                  </a:schemeClr>
                </a:gs>
                <a:gs pos="0">
                  <a:srgbClr val="A4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077460" y="72390"/>
            <a:ext cx="2305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孝文汉化</a:t>
            </a:r>
          </a:p>
        </p:txBody>
      </p:sp>
      <p:sp>
        <p:nvSpPr>
          <p:cNvPr id="49154" name="Text Box 6"/>
          <p:cNvSpPr txBox="1">
            <a:spLocks noChangeArrowheads="1"/>
          </p:cNvSpPr>
          <p:nvPr/>
        </p:nvSpPr>
        <p:spPr bwMode="auto">
          <a:xfrm>
            <a:off x="850900" y="3608705"/>
            <a:ext cx="10490835" cy="1368425"/>
          </a:xfrm>
          <a:prstGeom prst="rect">
            <a:avLst/>
          </a:prstGeom>
          <a:solidFill>
            <a:schemeClr val="bg1">
              <a:alpha val="51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square" lIns="76418" tIns="38208" rIns="76418" bIns="38208">
            <a:spAutoFit/>
          </a:bodyPr>
          <a:lstStyle/>
          <a:p>
            <a:pPr marR="0" defTabSz="106934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355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楷体" panose="02010609060101010101" charset="-122"/>
                <a:cs typeface="+mn-cs"/>
              </a:rPr>
              <a:t>    </a:t>
            </a:r>
            <a:r>
              <a:rPr kumimoji="0" lang="en-US" altLang="zh-CN" sz="2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北朝的强盛来自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……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变替的“胡化”和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汉化”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……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扭转了魏晋以来的帝国颓势 ，并构成了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……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通向重振的隋唐大帝国的历史出口。      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摘自吴宗国主编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中国古代官僚政治制度研究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endParaRPr kumimoji="0" lang="zh-CN" altLang="en-US" sz="2800" b="1" kern="1200" cap="none" spc="0" normalizeH="0" baseline="0" noProof="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50900" y="1924050"/>
            <a:ext cx="10490835" cy="1368425"/>
          </a:xfrm>
          <a:prstGeom prst="rect">
            <a:avLst/>
          </a:prstGeom>
          <a:solidFill>
            <a:schemeClr val="bg1">
              <a:alpha val="51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square" lIns="76418" tIns="38208" rIns="76418" bIns="38208">
            <a:spAutoFit/>
          </a:bodyPr>
          <a:lstStyle/>
          <a:p>
            <a:pPr marR="0" defTabSz="1069340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355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楷体" panose="02010609060101010101" charset="-122"/>
                <a:cs typeface="+mn-cs"/>
              </a:rPr>
              <a:t>    </a:t>
            </a:r>
            <a:r>
              <a:rPr kumimoji="0" lang="en-US" altLang="zh-CN" sz="2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李唐一族之所以崛兴，盖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取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塞外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野蛮精悍之精血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，注入中华文化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颓废之躯，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旧染既除、新机重启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，扩大恢张，遂能别创空前之世局。                 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2800" b="1" dirty="0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陈寅恪：《李唐氏族推测之后记》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</a:t>
            </a:r>
            <a:endParaRPr kumimoji="0" lang="en-US" altLang="zh-CN" sz="2400" b="1" kern="1200" cap="none" spc="0" normalizeH="0" baseline="0" noProof="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50900" y="5293360"/>
            <a:ext cx="10490200" cy="58356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zh-CN" altLang="en-US" sz="32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③为以后北方统一南方以及隋唐盛世的出现打下了基础。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 flipV="1">
            <a:off x="0" y="6787515"/>
            <a:ext cx="12192635" cy="85725"/>
          </a:xfrm>
          <a:prstGeom prst="rect">
            <a:avLst/>
          </a:prstGeom>
          <a:solidFill>
            <a:srgbClr val="6600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 lIns="69768" tIns="34884" rIns="69768" bIns="34884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sp>
        <p:nvSpPr>
          <p:cNvPr id="2" name="剪去单角的矩形 1"/>
          <p:cNvSpPr/>
          <p:nvPr/>
        </p:nvSpPr>
        <p:spPr>
          <a:xfrm>
            <a:off x="0" y="0"/>
            <a:ext cx="4751070" cy="655955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lang="zh-CN" altLang="en-US" sz="36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三、十六国与北朝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692785"/>
            <a:ext cx="7824470" cy="28575"/>
          </a:xfrm>
          <a:prstGeom prst="line">
            <a:avLst/>
          </a:prstGeom>
          <a:ln w="34925">
            <a:gradFill>
              <a:gsLst>
                <a:gs pos="100000">
                  <a:schemeClr val="accent1">
                    <a:lumMod val="11000"/>
                    <a:lumOff val="89000"/>
                  </a:schemeClr>
                </a:gs>
                <a:gs pos="0">
                  <a:srgbClr val="A4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077460" y="72390"/>
            <a:ext cx="2305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孝文汉化</a:t>
            </a:r>
          </a:p>
        </p:txBody>
      </p:sp>
      <p:sp>
        <p:nvSpPr>
          <p:cNvPr id="8" name="TextBox 33"/>
          <p:cNvSpPr txBox="1"/>
          <p:nvPr/>
        </p:nvSpPr>
        <p:spPr>
          <a:xfrm>
            <a:off x="479425" y="981075"/>
            <a:ext cx="5121910" cy="488950"/>
          </a:xfrm>
          <a:prstGeom prst="rect">
            <a:avLst/>
          </a:prstGeom>
          <a:noFill/>
          <a:ln w="9525">
            <a:noFill/>
          </a:ln>
        </p:spPr>
        <p:txBody>
          <a:bodyPr wrap="none" lIns="58615" tIns="29307" rIns="58615" bIns="29307" anchor="t">
            <a:spAutoFit/>
          </a:bodyPr>
          <a:lstStyle/>
          <a:p>
            <a:pPr defTabSz="913130"/>
            <a:r>
              <a:rPr lang="zh-CN" altLang="en-US" sz="2800" b="1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消极性：为北魏灭亡埋下伏笔。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83210" y="1536700"/>
            <a:ext cx="1171765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不加扬弃的全盘汉化，也为北魏后期的统治埋下了无穷的隐患，特别是孝文帝大定姓族，移植门阀士族制度，在经济利益上一味向鲜卑贵族让步，这对尚无文化沉淀可言的鲜卑贵族来说，无疑是给了他们滋生腐化的肥沃土壤。因此，迅速汉化、士族化的鲜卑权贵们飞速地腐化了，他们比奢斗富，相互攀比，贪污受贿，极力聚敛，凡此种种，消蚀了北魏统治者的锐气和活力，激化了社会矛盾与冲突，致使北魏统治迅速由盛转衰，归于灭亡。</a:t>
            </a:r>
          </a:p>
          <a:p>
            <a:r>
              <a:rPr lang="en-US" altLang="zh-CN" sz="3200"/>
              <a:t>                                         ——</a:t>
            </a:r>
            <a:r>
              <a:rPr lang="zh-CN" altLang="en-US" sz="3200"/>
              <a:t>郝松枝《全盘汉化与北魏王朝的速亡》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 flipV="1">
            <a:off x="0" y="6787515"/>
            <a:ext cx="12192635" cy="85725"/>
          </a:xfrm>
          <a:prstGeom prst="rect">
            <a:avLst/>
          </a:prstGeom>
          <a:solidFill>
            <a:srgbClr val="6600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 lIns="69768" tIns="34884" rIns="69768" bIns="34884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sp>
        <p:nvSpPr>
          <p:cNvPr id="2" name="剪去单角的矩形 1"/>
          <p:cNvSpPr/>
          <p:nvPr/>
        </p:nvSpPr>
        <p:spPr>
          <a:xfrm>
            <a:off x="0" y="0"/>
            <a:ext cx="4751070" cy="655955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lang="zh-CN" altLang="en-US" sz="36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三、十六国与北朝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692785"/>
            <a:ext cx="7824470" cy="28575"/>
          </a:xfrm>
          <a:prstGeom prst="line">
            <a:avLst/>
          </a:prstGeom>
          <a:ln w="34925">
            <a:gradFill>
              <a:gsLst>
                <a:gs pos="100000">
                  <a:schemeClr val="accent1">
                    <a:lumMod val="11000"/>
                    <a:lumOff val="89000"/>
                  </a:schemeClr>
                </a:gs>
                <a:gs pos="0">
                  <a:srgbClr val="A4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077460" y="72390"/>
            <a:ext cx="2305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lang="zh-CN" altLang="en-US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北朝结束</a:t>
            </a:r>
          </a:p>
        </p:txBody>
      </p:sp>
      <p:sp>
        <p:nvSpPr>
          <p:cNvPr id="6" name="Rectangle 12"/>
          <p:cNvSpPr/>
          <p:nvPr/>
        </p:nvSpPr>
        <p:spPr bwMode="auto">
          <a:xfrm>
            <a:off x="399415" y="2146300"/>
            <a:ext cx="1155065" cy="70231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北魏</a:t>
            </a:r>
          </a:p>
        </p:txBody>
      </p:sp>
      <p:sp>
        <p:nvSpPr>
          <p:cNvPr id="8" name="Rectangle 18"/>
          <p:cNvSpPr/>
          <p:nvPr/>
        </p:nvSpPr>
        <p:spPr bwMode="auto">
          <a:xfrm>
            <a:off x="2475865" y="1209040"/>
            <a:ext cx="2913380" cy="1059815"/>
          </a:xfrm>
          <a:prstGeom prst="rect">
            <a:avLst/>
          </a:prstGeom>
          <a:solidFill>
            <a:srgbClr val="FFFFFF"/>
          </a:solidFill>
          <a:ln w="9525">
            <a:solidFill>
              <a:srgbClr val="FF3300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东魏</a:t>
            </a:r>
          </a:p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（534年―550年）</a:t>
            </a:r>
          </a:p>
        </p:txBody>
      </p:sp>
      <p:sp>
        <p:nvSpPr>
          <p:cNvPr id="11" name="Rectangle 33"/>
          <p:cNvSpPr/>
          <p:nvPr/>
        </p:nvSpPr>
        <p:spPr bwMode="auto">
          <a:xfrm>
            <a:off x="2475865" y="2717800"/>
            <a:ext cx="2914015" cy="962660"/>
          </a:xfrm>
          <a:prstGeom prst="rect">
            <a:avLst/>
          </a:prstGeom>
          <a:solidFill>
            <a:srgbClr val="FFFFFF"/>
          </a:solidFill>
          <a:ln w="9525">
            <a:solidFill>
              <a:srgbClr val="FF3300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西魏</a:t>
            </a:r>
          </a:p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（535年―556年）</a:t>
            </a:r>
          </a:p>
        </p:txBody>
      </p:sp>
      <p:sp>
        <p:nvSpPr>
          <p:cNvPr id="15" name="Rectangle 19"/>
          <p:cNvSpPr/>
          <p:nvPr/>
        </p:nvSpPr>
        <p:spPr bwMode="auto">
          <a:xfrm>
            <a:off x="6496050" y="1231900"/>
            <a:ext cx="2680970" cy="1036955"/>
          </a:xfrm>
          <a:prstGeom prst="rect">
            <a:avLst/>
          </a:prstGeom>
          <a:solidFill>
            <a:srgbClr val="FFFFFF"/>
          </a:solidFill>
          <a:ln w="9525">
            <a:solidFill>
              <a:srgbClr val="FF3300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北齐</a:t>
            </a:r>
          </a:p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（550年—577年）</a:t>
            </a:r>
            <a:endParaRPr lang="zh-CN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6" name="Rectangle 7"/>
          <p:cNvSpPr/>
          <p:nvPr/>
        </p:nvSpPr>
        <p:spPr bwMode="auto">
          <a:xfrm>
            <a:off x="6496050" y="2717800"/>
            <a:ext cx="2680970" cy="962660"/>
          </a:xfrm>
          <a:prstGeom prst="rect">
            <a:avLst/>
          </a:prstGeom>
          <a:solidFill>
            <a:srgbClr val="FFFFFF"/>
          </a:solidFill>
          <a:ln w="9525">
            <a:solidFill>
              <a:srgbClr val="FF3300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北周</a:t>
            </a:r>
          </a:p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（557年—581年）</a:t>
            </a:r>
            <a:endParaRPr lang="zh-CN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7" name="Rectangle 14"/>
          <p:cNvSpPr/>
          <p:nvPr/>
        </p:nvSpPr>
        <p:spPr bwMode="auto">
          <a:xfrm>
            <a:off x="10435590" y="1209040"/>
            <a:ext cx="1161415" cy="244919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48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隋</a:t>
            </a:r>
          </a:p>
          <a:p>
            <a:pPr algn="ctr"/>
            <a:r>
              <a:rPr lang="zh-CN" altLang="en-US" sz="48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朝</a:t>
            </a:r>
          </a:p>
        </p:txBody>
      </p:sp>
      <p:sp>
        <p:nvSpPr>
          <p:cNvPr id="18" name="右箭头 17"/>
          <p:cNvSpPr/>
          <p:nvPr/>
        </p:nvSpPr>
        <p:spPr>
          <a:xfrm rot="19200000">
            <a:off x="1541780" y="1786890"/>
            <a:ext cx="1026795" cy="33337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 rot="2400000">
            <a:off x="1532255" y="2707005"/>
            <a:ext cx="1029970" cy="30607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>
            <a:off x="5560060" y="1546225"/>
            <a:ext cx="782320" cy="38544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右箭头 20"/>
          <p:cNvSpPr/>
          <p:nvPr/>
        </p:nvSpPr>
        <p:spPr>
          <a:xfrm>
            <a:off x="5560060" y="3006090"/>
            <a:ext cx="782320" cy="38544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右箭头 21"/>
          <p:cNvSpPr/>
          <p:nvPr/>
        </p:nvSpPr>
        <p:spPr>
          <a:xfrm>
            <a:off x="9331325" y="2277745"/>
            <a:ext cx="1027430" cy="38544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上箭头 22"/>
          <p:cNvSpPr/>
          <p:nvPr/>
        </p:nvSpPr>
        <p:spPr>
          <a:xfrm>
            <a:off x="7652385" y="2146300"/>
            <a:ext cx="367665" cy="648335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文本框 72"/>
          <p:cNvSpPr txBox="1"/>
          <p:nvPr/>
        </p:nvSpPr>
        <p:spPr>
          <a:xfrm flipH="1">
            <a:off x="908685" y="4519295"/>
            <a:ext cx="84226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n"/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581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年，杨坚代北周，改国号隋，北周灭亡。</a:t>
            </a:r>
          </a:p>
          <a:p>
            <a:pPr marL="457200" indent="-457200">
              <a:buFont typeface="Wingdings" panose="05000000000000000000" charset="0"/>
              <a:buChar char="n"/>
            </a:pPr>
            <a:endParaRPr lang="zh-CN" altLang="en-US" sz="1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indent="-457200">
              <a:buFont typeface="Wingdings" panose="05000000000000000000" charset="0"/>
              <a:buChar char="n"/>
            </a:pPr>
            <a:r>
              <a:rPr 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589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年，杨广率军南下灭陈朝，统一中国。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  <p:bldLst>
      <p:bldP spid="8" grpId="0" bldLvl="0" animBg="1"/>
      <p:bldP spid="11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413004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0" y="3057018"/>
              <a:ext cx="12192000" cy="3800982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 flipH="1"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4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9953321" y="437339"/>
            <a:ext cx="2005239" cy="38743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186461" y="5867673"/>
            <a:ext cx="2457855" cy="4748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11253652" y="299148"/>
            <a:ext cx="483444" cy="320040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68580" y="309245"/>
            <a:ext cx="3242311" cy="559435"/>
            <a:chOff x="68507" y="309370"/>
            <a:chExt cx="2623563" cy="55943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 flipH="1">
              <a:off x="68507" y="309370"/>
              <a:ext cx="1324047" cy="559435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 flipH="1">
              <a:off x="1485899" y="309370"/>
              <a:ext cx="1206171" cy="559435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9" cstate="screen"/>
            <a:srcRect/>
            <a:stretch>
              <a:fillRect/>
            </a:stretch>
          </p:blipFill>
          <p:spPr>
            <a:xfrm flipH="1">
              <a:off x="1392553" y="309370"/>
              <a:ext cx="93344" cy="559435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85971" y="505132"/>
            <a:ext cx="350008" cy="329868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14225" y="158931"/>
            <a:ext cx="1325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-150" dirty="0">
                <a:solidFill>
                  <a:srgbClr val="965722"/>
                </a:solidFill>
                <a:latin typeface="方正魏碑简体" panose="03000509000000000000" charset="-122"/>
                <a:ea typeface="方正魏碑简体" panose="03000509000000000000" charset="-122"/>
              </a:rPr>
              <a:t>课堂总结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79095" y="2963545"/>
            <a:ext cx="581025" cy="188531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东</a:t>
            </a:r>
          </a:p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汉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544320" y="2218691"/>
            <a:ext cx="1317600" cy="57975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三国</a:t>
            </a:r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220-280</a:t>
            </a:r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</a:p>
        </p:txBody>
      </p:sp>
      <p:graphicFrame>
        <p:nvGraphicFramePr>
          <p:cNvPr id="8" name="图示 7"/>
          <p:cNvGraphicFramePr/>
          <p:nvPr/>
        </p:nvGraphicFramePr>
        <p:xfrm>
          <a:off x="827405" y="2834005"/>
          <a:ext cx="2751455" cy="214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9" name="圆角矩形 8"/>
          <p:cNvSpPr/>
          <p:nvPr/>
        </p:nvSpPr>
        <p:spPr>
          <a:xfrm>
            <a:off x="3459480" y="2964180"/>
            <a:ext cx="581025" cy="188531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西晋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4445000" y="4269105"/>
            <a:ext cx="1317600" cy="57975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东晋</a:t>
            </a:r>
          </a:p>
          <a:p>
            <a:pPr algn="ctr"/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317-420</a:t>
            </a:r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4445000" y="2964180"/>
            <a:ext cx="1317600" cy="5797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en-US" sz="2665">
                <a:latin typeface="楷体" panose="02010609060101010101" charset="-122"/>
                <a:ea typeface="楷体" panose="02010609060101010101" charset="-122"/>
              </a:rPr>
              <a:t>十六国</a:t>
            </a:r>
          </a:p>
          <a:p>
            <a:pPr algn="ctr">
              <a:lnSpc>
                <a:spcPct val="100000"/>
              </a:lnSpc>
            </a:pPr>
            <a:r>
              <a:rPr lang="zh-CN" altLang="en-US" sz="1065">
                <a:latin typeface="楷体" panose="02010609060101010101" charset="-122"/>
                <a:ea typeface="楷体" panose="02010609060101010101" charset="-122"/>
              </a:rPr>
              <a:t>（前秦统一北方）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6991351" y="1852295"/>
            <a:ext cx="1080000" cy="5797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东魏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6991351" y="2963545"/>
            <a:ext cx="1080000" cy="5797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西魏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8524240" y="1862455"/>
            <a:ext cx="1080000" cy="5797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北齐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8524240" y="2962275"/>
            <a:ext cx="1080000" cy="5797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北周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10106660" y="2964180"/>
            <a:ext cx="1080000" cy="57975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隋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6162040" y="4848860"/>
            <a:ext cx="720000" cy="57975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宋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7289165" y="4848225"/>
            <a:ext cx="720000" cy="57975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齐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8414385" y="4848225"/>
            <a:ext cx="720000" cy="57975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梁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9541511" y="4847591"/>
            <a:ext cx="720000" cy="57975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陈</a:t>
            </a:r>
          </a:p>
        </p:txBody>
      </p:sp>
      <p:cxnSp>
        <p:nvCxnSpPr>
          <p:cNvPr id="33" name="直接箭头连接符 32"/>
          <p:cNvCxnSpPr/>
          <p:nvPr/>
        </p:nvCxnSpPr>
        <p:spPr>
          <a:xfrm>
            <a:off x="969645" y="3906520"/>
            <a:ext cx="252731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3159125" y="3906520"/>
            <a:ext cx="324000" cy="63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6882131" y="5137785"/>
            <a:ext cx="406800" cy="63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V="1">
            <a:off x="8009255" y="5138420"/>
            <a:ext cx="405131" cy="63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V="1">
            <a:off x="9134475" y="5137151"/>
            <a:ext cx="406800" cy="63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8071485" y="2152015"/>
            <a:ext cx="480695" cy="63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8071485" y="3261360"/>
            <a:ext cx="480695" cy="63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>
            <a:off x="9609455" y="3262631"/>
            <a:ext cx="480695" cy="63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endCxn id="20" idx="2"/>
          </p:cNvCxnSpPr>
          <p:nvPr/>
        </p:nvCxnSpPr>
        <p:spPr>
          <a:xfrm flipV="1">
            <a:off x="9064625" y="2451100"/>
            <a:ext cx="0" cy="51943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左大括号 42"/>
          <p:cNvSpPr/>
          <p:nvPr/>
        </p:nvSpPr>
        <p:spPr>
          <a:xfrm>
            <a:off x="6755765" y="2152651"/>
            <a:ext cx="235585" cy="1111251"/>
          </a:xfrm>
          <a:prstGeom prst="leftBrace">
            <a:avLst>
              <a:gd name="adj1" fmla="val 63072"/>
              <a:gd name="adj2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162040" y="1340485"/>
            <a:ext cx="248285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北朝</a:t>
            </a:r>
            <a:r>
              <a:rPr lang="zh-CN" altLang="en-US" sz="2800" baseline="30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baseline="30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439-581</a:t>
            </a:r>
            <a:r>
              <a:rPr lang="zh-CN" altLang="en-US" sz="2800" baseline="30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</a:p>
        </p:txBody>
      </p:sp>
      <p:sp>
        <p:nvSpPr>
          <p:cNvPr id="45" name="矩形 44"/>
          <p:cNvSpPr/>
          <p:nvPr/>
        </p:nvSpPr>
        <p:spPr>
          <a:xfrm>
            <a:off x="6103620" y="1301751"/>
            <a:ext cx="3792855" cy="2413635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6162040" y="2194560"/>
            <a:ext cx="581025" cy="1080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北魏</a:t>
            </a:r>
          </a:p>
        </p:txBody>
      </p:sp>
      <p:cxnSp>
        <p:nvCxnSpPr>
          <p:cNvPr id="47" name="直接箭头连接符 46"/>
          <p:cNvCxnSpPr/>
          <p:nvPr/>
        </p:nvCxnSpPr>
        <p:spPr>
          <a:xfrm>
            <a:off x="5762625" y="3251835"/>
            <a:ext cx="34099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6096000" y="3995420"/>
            <a:ext cx="4239260" cy="1534795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49" name="曲线连接符 48"/>
          <p:cNvCxnSpPr>
            <a:stCxn id="22" idx="2"/>
            <a:endCxn id="27" idx="0"/>
          </p:cNvCxnSpPr>
          <p:nvPr/>
        </p:nvCxnSpPr>
        <p:spPr>
          <a:xfrm rot="5400000">
            <a:off x="9622473" y="3831908"/>
            <a:ext cx="1303655" cy="745491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左大括号 49"/>
          <p:cNvSpPr/>
          <p:nvPr/>
        </p:nvSpPr>
        <p:spPr>
          <a:xfrm flipH="1">
            <a:off x="11196320" y="3350260"/>
            <a:ext cx="243205" cy="1786255"/>
          </a:xfrm>
          <a:prstGeom prst="leftBrace">
            <a:avLst>
              <a:gd name="adj1" fmla="val 63072"/>
              <a:gd name="adj2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11435080" y="3274695"/>
            <a:ext cx="581025" cy="188531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隋朝统一</a:t>
            </a:r>
          </a:p>
        </p:txBody>
      </p:sp>
      <p:cxnSp>
        <p:nvCxnSpPr>
          <p:cNvPr id="51" name="直接箭头连接符 50"/>
          <p:cNvCxnSpPr>
            <a:endCxn id="12" idx="1"/>
          </p:cNvCxnSpPr>
          <p:nvPr/>
        </p:nvCxnSpPr>
        <p:spPr>
          <a:xfrm flipV="1">
            <a:off x="4040505" y="3263265"/>
            <a:ext cx="404495" cy="952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endCxn id="11" idx="1"/>
          </p:cNvCxnSpPr>
          <p:nvPr/>
        </p:nvCxnSpPr>
        <p:spPr>
          <a:xfrm>
            <a:off x="4040505" y="4567555"/>
            <a:ext cx="404495" cy="63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5762625" y="4559300"/>
            <a:ext cx="34099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6103620" y="4036695"/>
            <a:ext cx="248285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南朝</a:t>
            </a:r>
            <a:r>
              <a:rPr lang="zh-CN" altLang="en-US" sz="2800" baseline="30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baseline="30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420-589</a:t>
            </a:r>
            <a:r>
              <a:rPr lang="zh-CN" altLang="en-US" sz="2800" baseline="30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370580" y="4269105"/>
            <a:ext cx="810260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1335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266-316</a:t>
            </a:r>
            <a:r>
              <a:rPr lang="zh-CN" altLang="en-US" sz="1335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10172065" y="3637915"/>
            <a:ext cx="4870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>
                <a:latin typeface="楷体" panose="02010609060101010101" charset="-122"/>
                <a:ea typeface="楷体" panose="02010609060101010101" charset="-122"/>
              </a:rPr>
              <a:t>灭</a:t>
            </a:r>
            <a:endParaRPr lang="zh-CN" sz="2000" baseline="30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064625" y="2534920"/>
            <a:ext cx="4870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>
                <a:latin typeface="楷体" panose="02010609060101010101" charset="-122"/>
                <a:ea typeface="楷体" panose="02010609060101010101" charset="-122"/>
              </a:rPr>
              <a:t>灭</a:t>
            </a:r>
            <a:endParaRPr lang="zh-CN" sz="2000" baseline="30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305935" y="3738880"/>
            <a:ext cx="15951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383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年淝水之战</a:t>
            </a:r>
            <a:endParaRPr lang="zh-CN" altLang="en-US" sz="1600" baseline="30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59" name="直接箭头连接符 58"/>
          <p:cNvCxnSpPr>
            <a:endCxn id="12" idx="2"/>
          </p:cNvCxnSpPr>
          <p:nvPr/>
        </p:nvCxnSpPr>
        <p:spPr>
          <a:xfrm flipV="1">
            <a:off x="5104131" y="3552825"/>
            <a:ext cx="0" cy="19494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 flipV="1">
            <a:off x="0" y="6787515"/>
            <a:ext cx="12192635" cy="85725"/>
          </a:xfrm>
          <a:prstGeom prst="rect">
            <a:avLst/>
          </a:prstGeom>
          <a:solidFill>
            <a:srgbClr val="6600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 lIns="69768" tIns="34884" rIns="69768" bIns="34884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sp>
        <p:nvSpPr>
          <p:cNvPr id="2" name="剪去单角的矩形 1"/>
          <p:cNvSpPr/>
          <p:nvPr/>
        </p:nvSpPr>
        <p:spPr>
          <a:xfrm>
            <a:off x="0" y="0"/>
            <a:ext cx="4751070" cy="655955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>
                <a:solidFill>
                  <a:schemeClr val="tx1"/>
                </a:solidFill>
              </a:rPr>
              <a:t>  </a:t>
            </a:r>
            <a:r>
              <a:rPr lang="en-US" altLang="zh-CN" sz="2800" b="1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</a:t>
            </a:r>
            <a:r>
              <a:rPr lang="zh-CN" altLang="en-US" sz="3600" b="1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一、三国与西晋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692785"/>
            <a:ext cx="7824470" cy="28575"/>
          </a:xfrm>
          <a:prstGeom prst="line">
            <a:avLst/>
          </a:prstGeom>
          <a:ln w="34925">
            <a:gradFill>
              <a:gsLst>
                <a:gs pos="100000">
                  <a:schemeClr val="accent1">
                    <a:lumMod val="11000"/>
                    <a:lumOff val="89000"/>
                  </a:schemeClr>
                </a:gs>
                <a:gs pos="0">
                  <a:srgbClr val="A4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077460" y="72390"/>
            <a:ext cx="2305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三国鼎力</a:t>
            </a:r>
          </a:p>
        </p:txBody>
      </p:sp>
      <p:sp>
        <p:nvSpPr>
          <p:cNvPr id="136" name="右箭头 135"/>
          <p:cNvSpPr/>
          <p:nvPr/>
        </p:nvSpPr>
        <p:spPr>
          <a:xfrm>
            <a:off x="5259070" y="3133725"/>
            <a:ext cx="845185" cy="590550"/>
          </a:xfrm>
          <a:prstGeom prst="rightArrow">
            <a:avLst/>
          </a:prstGeom>
          <a:solidFill>
            <a:srgbClr val="953735"/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8" name="图片 13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5060" y="1424305"/>
            <a:ext cx="5803265" cy="4357370"/>
          </a:xfrm>
          <a:prstGeom prst="rect">
            <a:avLst/>
          </a:prstGeom>
        </p:spPr>
      </p:pic>
      <p:sp>
        <p:nvSpPr>
          <p:cNvPr id="139" name="矩形 138"/>
          <p:cNvSpPr/>
          <p:nvPr/>
        </p:nvSpPr>
        <p:spPr>
          <a:xfrm>
            <a:off x="951865" y="5941060"/>
            <a:ext cx="3344545" cy="58356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</a:pPr>
            <a:r>
              <a:rPr kumimoji="0" lang="zh-CN" altLang="en-US" sz="3200" b="1" i="0" u="none" strike="noStrike" kern="1200" cap="none" spc="0" normalizeH="0" baseline="0" noProof="1"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群雄割据</a:t>
            </a:r>
          </a:p>
        </p:txBody>
      </p:sp>
      <p:sp>
        <p:nvSpPr>
          <p:cNvPr id="140" name="矩形 139"/>
          <p:cNvSpPr/>
          <p:nvPr/>
        </p:nvSpPr>
        <p:spPr>
          <a:xfrm>
            <a:off x="7424420" y="5941060"/>
            <a:ext cx="3344545" cy="58356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</a:pPr>
            <a:r>
              <a:rPr kumimoji="0" lang="zh-CN" altLang="en-US" sz="3200" b="1" i="0" u="none" strike="noStrike" kern="1200" cap="none" spc="0" normalizeH="0" baseline="0" noProof="1"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三国鼎立</a:t>
            </a:r>
          </a:p>
        </p:txBody>
      </p:sp>
      <p:pic>
        <p:nvPicPr>
          <p:cNvPr id="6" name="图片 5" descr="16c7000336375277b0ca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50" y="1335405"/>
            <a:ext cx="5114290" cy="455549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bldLvl="0" animBg="1"/>
      <p:bldP spid="14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 flipV="1">
            <a:off x="0" y="6787515"/>
            <a:ext cx="12192635" cy="85725"/>
          </a:xfrm>
          <a:prstGeom prst="rect">
            <a:avLst/>
          </a:prstGeom>
          <a:solidFill>
            <a:srgbClr val="6600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 lIns="69768" tIns="34884" rIns="69768" bIns="34884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sp>
        <p:nvSpPr>
          <p:cNvPr id="2" name="剪去单角的矩形 1"/>
          <p:cNvSpPr/>
          <p:nvPr/>
        </p:nvSpPr>
        <p:spPr>
          <a:xfrm>
            <a:off x="0" y="0"/>
            <a:ext cx="4751070" cy="655955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>
                <a:solidFill>
                  <a:schemeClr val="tx1"/>
                </a:solidFill>
              </a:rPr>
              <a:t>  </a:t>
            </a:r>
            <a:r>
              <a:rPr lang="en-US" altLang="zh-CN" sz="2800" b="1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</a:t>
            </a:r>
            <a:r>
              <a:rPr lang="zh-CN" altLang="en-US" sz="3600" b="1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一、三国与西晋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692785"/>
            <a:ext cx="7824470" cy="28575"/>
          </a:xfrm>
          <a:prstGeom prst="line">
            <a:avLst/>
          </a:prstGeom>
          <a:ln w="34925">
            <a:gradFill>
              <a:gsLst>
                <a:gs pos="100000">
                  <a:schemeClr val="accent1">
                    <a:lumMod val="11000"/>
                    <a:lumOff val="89000"/>
                  </a:schemeClr>
                </a:gs>
                <a:gs pos="0">
                  <a:srgbClr val="A4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077460" y="72390"/>
            <a:ext cx="2305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三国鼎力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6690" y="849630"/>
            <a:ext cx="117417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材料一</a:t>
            </a:r>
            <a:r>
              <a:rPr lang="en-US" altLang="zh-CN" sz="2400"/>
              <a:t>     </a:t>
            </a:r>
            <a:r>
              <a:rPr lang="zh-CN" altLang="en-US" sz="2400"/>
              <a:t>在当时的曹、刘、孙三角形势中，只有刘、孙联合，才能敌得住曹的压力，才能存在。曹操的经济力量和军事力量都比刘、孙一方大得多，刘、孙不联合就敌不住。刘、孙两方面的有识之士，对此也是都有认识的。诸葛亮、鲁肃在这方面是代表人物。刘备、孙权也都能这样做。</a:t>
            </a:r>
          </a:p>
          <a:p>
            <a:r>
              <a:rPr lang="en-US" altLang="zh-CN" sz="2400"/>
              <a:t>                                                                                                                   ——</a:t>
            </a:r>
            <a:r>
              <a:rPr lang="zh-CN" altLang="en-US" sz="2400"/>
              <a:t>白寿彝《中国通史》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3685" y="2756535"/>
            <a:ext cx="115106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材料二</a:t>
            </a:r>
            <a:r>
              <a:rPr lang="en-US" altLang="zh-CN" sz="2400"/>
              <a:t>   </a:t>
            </a:r>
            <a:r>
              <a:rPr lang="zh-CN" altLang="en-US" sz="2400"/>
              <a:t>曹操于官渡战前，在许昌一带举办屯田，收到了良好的效果。曹丕建魏后，扩大屯田的规模，并兴修了水利工程，开辟了水稻田，使黄河流域的社会经济有了较快的恢复和发展。在政治上，曹操不问家世而提拔了一些人。在三国中，他手下的人才最多。</a:t>
            </a:r>
          </a:p>
          <a:p>
            <a:r>
              <a:rPr lang="en-US" altLang="zh-CN" sz="2400">
                <a:sym typeface="+mn-ea"/>
              </a:rPr>
              <a:t>                                                                                                                ——</a:t>
            </a:r>
            <a:r>
              <a:rPr lang="zh-CN" altLang="en-US" sz="2400">
                <a:sym typeface="+mn-ea"/>
              </a:rPr>
              <a:t>白寿彝《中国通史》</a:t>
            </a:r>
            <a:endParaRPr lang="zh-CN" altLang="en-US" sz="2400"/>
          </a:p>
        </p:txBody>
      </p:sp>
      <p:graphicFrame>
        <p:nvGraphicFramePr>
          <p:cNvPr id="19" name="Group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90867" y="4509357"/>
          <a:ext cx="5847715" cy="1991726"/>
        </p:xfrm>
        <a:graphic>
          <a:graphicData uri="http://schemas.openxmlformats.org/drawingml/2006/table">
            <a:tbl>
              <a:tblPr/>
              <a:tblGrid>
                <a:gridCol w="1346835"/>
                <a:gridCol w="1577975"/>
                <a:gridCol w="1461135"/>
                <a:gridCol w="1461770"/>
              </a:tblGrid>
              <a:tr h="510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71424" marR="71424" marT="33429" marB="3342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户数</a:t>
                      </a:r>
                    </a:p>
                  </a:txBody>
                  <a:tcPr marL="71424" marR="71424" marT="33429" marB="334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人口</a:t>
                      </a:r>
                    </a:p>
                  </a:txBody>
                  <a:tcPr marL="71424" marR="71424" marT="33429" marB="334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兵力</a:t>
                      </a:r>
                    </a:p>
                  </a:txBody>
                  <a:tcPr marL="71424" marR="71424" marT="33429" marB="334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</a:tr>
              <a:tr h="459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魏</a:t>
                      </a:r>
                    </a:p>
                  </a:txBody>
                  <a:tcPr marL="71424" marR="71424" marT="33429" marB="3342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103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万</a:t>
                      </a:r>
                    </a:p>
                  </a:txBody>
                  <a:tcPr marL="71424" marR="71424" marT="33429" marB="334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443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万</a:t>
                      </a:r>
                    </a:p>
                  </a:txBody>
                  <a:tcPr marL="71424" marR="71424" marT="33429" marB="334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60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万</a:t>
                      </a:r>
                    </a:p>
                  </a:txBody>
                  <a:tcPr marL="71424" marR="71424" marT="33429" marB="334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</a:tr>
              <a:tr h="4584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蜀</a:t>
                      </a:r>
                    </a:p>
                  </a:txBody>
                  <a:tcPr marL="71424" marR="71424" marT="33429" marB="3342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28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万</a:t>
                      </a:r>
                    </a:p>
                  </a:txBody>
                  <a:tcPr marL="71424" marR="71424" marT="33429" marB="334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94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万</a:t>
                      </a:r>
                    </a:p>
                  </a:txBody>
                  <a:tcPr marL="71424" marR="71424" marT="33429" marB="334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10.2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万</a:t>
                      </a:r>
                    </a:p>
                  </a:txBody>
                  <a:tcPr marL="71424" marR="71424" marT="33429" marB="334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吴</a:t>
                      </a:r>
                    </a:p>
                  </a:txBody>
                  <a:tcPr marL="71424" marR="71424" marT="33429" marB="3342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52.3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万</a:t>
                      </a:r>
                    </a:p>
                  </a:txBody>
                  <a:tcPr marL="71424" marR="71424" marT="33429" marB="334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230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万</a:t>
                      </a:r>
                    </a:p>
                  </a:txBody>
                  <a:tcPr marL="71424" marR="71424" marT="33429" marB="334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23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万</a:t>
                      </a:r>
                    </a:p>
                  </a:txBody>
                  <a:tcPr marL="71424" marR="71424" marT="33429" marB="334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6167755" y="5085080"/>
            <a:ext cx="5847715" cy="953135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司马昭之心，路人皆知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</a:p>
          <a:p>
            <a:pPr algn="ctr"/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——魏帝曹髦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 flipV="1">
            <a:off x="0" y="6787515"/>
            <a:ext cx="12192635" cy="85725"/>
          </a:xfrm>
          <a:prstGeom prst="rect">
            <a:avLst/>
          </a:prstGeom>
          <a:solidFill>
            <a:srgbClr val="6600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 lIns="69768" tIns="34884" rIns="69768" bIns="34884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sp>
        <p:nvSpPr>
          <p:cNvPr id="2" name="剪去单角的矩形 1"/>
          <p:cNvSpPr/>
          <p:nvPr/>
        </p:nvSpPr>
        <p:spPr>
          <a:xfrm>
            <a:off x="0" y="0"/>
            <a:ext cx="4751070" cy="655955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>
                <a:solidFill>
                  <a:schemeClr val="tx1"/>
                </a:solidFill>
              </a:rPr>
              <a:t>  </a:t>
            </a:r>
            <a:r>
              <a:rPr lang="en-US" altLang="zh-CN" sz="2800" b="1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</a:t>
            </a:r>
            <a:r>
              <a:rPr lang="zh-CN" altLang="en-US" sz="3600" b="1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一、三国与西晋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692785"/>
            <a:ext cx="7824470" cy="28575"/>
          </a:xfrm>
          <a:prstGeom prst="line">
            <a:avLst/>
          </a:prstGeom>
          <a:ln w="34925">
            <a:gradFill>
              <a:gsLst>
                <a:gs pos="100000">
                  <a:schemeClr val="accent1">
                    <a:lumMod val="11000"/>
                    <a:lumOff val="89000"/>
                  </a:schemeClr>
                </a:gs>
                <a:gs pos="0">
                  <a:srgbClr val="A4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077460" y="72390"/>
            <a:ext cx="2305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西晋动乱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3985" y="873760"/>
            <a:ext cx="1179449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材料一</a:t>
            </a:r>
            <a:r>
              <a:rPr lang="en-US" altLang="zh-CN" sz="2400"/>
              <a:t>  </a:t>
            </a:r>
            <a:r>
              <a:rPr lang="zh-CN" altLang="en-US" sz="2400"/>
              <a:t>晋武帝在位的二十五年是西晋皇朝相对安定的时期。他采取的一些措施，如安抚流亡，减免徭役和规定男女及时婚配，使国家户籍上的户口很快增长。北方的户数和人口都增加了一倍以上，这是当时社会安定的一个重要标志。边地的少数民族匈奴、鲜卑、羯、氐、羌等，大量的内迁，也体现了当时社会安定的一个方面。</a:t>
            </a:r>
          </a:p>
          <a:p>
            <a:r>
              <a:rPr lang="en-US" altLang="zh-CN" sz="2400">
                <a:sym typeface="+mn-ea"/>
              </a:rPr>
              <a:t>                                                                                                                    ——</a:t>
            </a:r>
            <a:r>
              <a:rPr lang="zh-CN" altLang="en-US" sz="2400">
                <a:sym typeface="+mn-ea"/>
              </a:rPr>
              <a:t>白寿彝《中国通史》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材料二</a:t>
            </a:r>
            <a:r>
              <a:rPr lang="en-US" altLang="zh-CN" sz="2400"/>
              <a:t>   </a:t>
            </a:r>
            <a:r>
              <a:rPr lang="zh-CN" altLang="en-US" sz="2400"/>
              <a:t>这十六年间诸王的互相残杀，史称</a:t>
            </a:r>
            <a:r>
              <a:rPr lang="en-US" altLang="zh-CN" sz="2400"/>
              <a:t>“</a:t>
            </a:r>
            <a:r>
              <a:rPr lang="zh-CN" altLang="en-US" sz="2400"/>
              <a:t>八王之乱</a:t>
            </a:r>
            <a:r>
              <a:rPr lang="en-US" altLang="zh-CN" sz="2400"/>
              <a:t>”</a:t>
            </a:r>
            <a:r>
              <a:rPr lang="zh-CN" altLang="en-US" sz="2400"/>
              <a:t>，它使社会经济遭到严重破坏，造成了人民的大量死伤和流亡。西晋的统治机能也从此瘫痪。</a:t>
            </a:r>
            <a:r>
              <a:rPr lang="en-US" altLang="zh-CN" sz="2400"/>
              <a:t>“</a:t>
            </a:r>
            <a:r>
              <a:rPr lang="zh-CN" altLang="en-US" sz="2400"/>
              <a:t>八王之乱</a:t>
            </a:r>
            <a:r>
              <a:rPr lang="en-US" altLang="zh-CN" sz="2400"/>
              <a:t>”</a:t>
            </a:r>
            <a:r>
              <a:rPr lang="zh-CN" altLang="en-US" sz="2400"/>
              <a:t>的最后几年，各地流民和内迁的少数民族纷纷起来反晋。</a:t>
            </a:r>
            <a:r>
              <a:rPr lang="en-US" altLang="zh-CN" sz="2400"/>
              <a:t>311</a:t>
            </a:r>
            <a:r>
              <a:rPr lang="zh-CN" altLang="en-US" sz="2400"/>
              <a:t>年，刘聪军终于攻占了洛阳。</a:t>
            </a:r>
            <a:r>
              <a:rPr lang="en-US" altLang="zh-CN" sz="2400"/>
              <a:t>316</a:t>
            </a:r>
            <a:r>
              <a:rPr lang="zh-CN" altLang="en-US" sz="2400"/>
              <a:t>年又攻占了长安。晋怀帝及其嗣君晋愍帝，先后成为刘氏的俘虏，西晋亡。</a:t>
            </a:r>
          </a:p>
          <a:p>
            <a:r>
              <a:rPr lang="en-US" altLang="zh-CN" sz="2400">
                <a:sym typeface="+mn-ea"/>
              </a:rPr>
              <a:t>                                                                                                                  ——</a:t>
            </a:r>
            <a:r>
              <a:rPr lang="zh-CN" altLang="en-US" sz="2400">
                <a:sym typeface="+mn-ea"/>
              </a:rPr>
              <a:t>白寿彝《中国通史》</a:t>
            </a:r>
            <a:endParaRPr lang="zh-CN" altLang="en-US" sz="240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 flipV="1">
            <a:off x="0" y="6787515"/>
            <a:ext cx="12192635" cy="85725"/>
          </a:xfrm>
          <a:prstGeom prst="rect">
            <a:avLst/>
          </a:prstGeom>
          <a:solidFill>
            <a:srgbClr val="6600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 lIns="69768" tIns="34884" rIns="69768" bIns="34884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sp>
        <p:nvSpPr>
          <p:cNvPr id="2" name="剪去单角的矩形 1"/>
          <p:cNvSpPr/>
          <p:nvPr/>
        </p:nvSpPr>
        <p:spPr>
          <a:xfrm>
            <a:off x="0" y="0"/>
            <a:ext cx="4751070" cy="655955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>
                <a:solidFill>
                  <a:schemeClr val="tx1"/>
                </a:solidFill>
              </a:rPr>
              <a:t>  </a:t>
            </a:r>
            <a:r>
              <a:rPr lang="en-US" altLang="zh-CN" sz="2800" b="1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</a:t>
            </a:r>
            <a:r>
              <a:rPr lang="zh-CN" altLang="en-US" sz="3600" b="1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一、三国与西晋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692785"/>
            <a:ext cx="7824470" cy="28575"/>
          </a:xfrm>
          <a:prstGeom prst="line">
            <a:avLst/>
          </a:prstGeom>
          <a:ln w="34925">
            <a:gradFill>
              <a:gsLst>
                <a:gs pos="100000">
                  <a:schemeClr val="accent1">
                    <a:lumMod val="11000"/>
                    <a:lumOff val="89000"/>
                  </a:schemeClr>
                </a:gs>
                <a:gs pos="0">
                  <a:srgbClr val="A4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077460" y="72390"/>
            <a:ext cx="2305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五胡内迁</a:t>
            </a: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735" y="812800"/>
            <a:ext cx="5424170" cy="5707380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4" name="文本框 83"/>
          <p:cNvSpPr txBox="1"/>
          <p:nvPr/>
        </p:nvSpPr>
        <p:spPr>
          <a:xfrm>
            <a:off x="2106295" y="4340860"/>
            <a:ext cx="487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賨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023992" y="1905218"/>
            <a:ext cx="56327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/>
              <a:t>    </a:t>
            </a:r>
            <a:r>
              <a:rPr lang="zh-TW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匈奴中连年旱蝗</a:t>
            </a: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赤地数千里</a:t>
            </a: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草木尽枯</a:t>
            </a: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人畜饥疫，死耗太半</a:t>
            </a: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zh-TW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单于畏汉乘其敝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TW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乃遣使诣渔阳求和亲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TW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二十三年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TW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诣西河太守求内附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zh-TW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zh-TW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28600" algn="r">
              <a:spcAft>
                <a:spcPts val="0"/>
              </a:spcAft>
            </a:pPr>
            <a:endParaRPr lang="en-US" altLang="zh-CN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28600" algn="r">
              <a:spcAft>
                <a:spcPts val="0"/>
              </a:spcAft>
            </a:pPr>
            <a:r>
              <a:rPr lang="en-US" altLang="zh-CN" sz="24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zh-CN" sz="24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《后汉书》卷一一九《南匈奴列传》</a:t>
            </a:r>
          </a:p>
        </p:txBody>
      </p:sp>
      <p:sp>
        <p:nvSpPr>
          <p:cNvPr id="24" name="椭圆形标注 12"/>
          <p:cNvSpPr/>
          <p:nvPr/>
        </p:nvSpPr>
        <p:spPr>
          <a:xfrm>
            <a:off x="10148331" y="734692"/>
            <a:ext cx="1688465" cy="118046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自然环境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 flipV="1">
            <a:off x="0" y="6787515"/>
            <a:ext cx="12192635" cy="85725"/>
          </a:xfrm>
          <a:prstGeom prst="rect">
            <a:avLst/>
          </a:prstGeom>
          <a:solidFill>
            <a:srgbClr val="6600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 lIns="69768" tIns="34884" rIns="69768" bIns="34884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solidFill>
                  <a:srgbClr val="660033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剪去单角的矩形 1"/>
          <p:cNvSpPr/>
          <p:nvPr/>
        </p:nvSpPr>
        <p:spPr>
          <a:xfrm>
            <a:off x="0" y="0"/>
            <a:ext cx="4751070" cy="655955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一、三国与西晋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692785"/>
            <a:ext cx="7824470" cy="28575"/>
          </a:xfrm>
          <a:prstGeom prst="line">
            <a:avLst/>
          </a:prstGeom>
          <a:ln w="34925">
            <a:gradFill>
              <a:gsLst>
                <a:gs pos="100000">
                  <a:schemeClr val="accent1">
                    <a:lumMod val="11000"/>
                    <a:lumOff val="89000"/>
                  </a:schemeClr>
                </a:gs>
                <a:gs pos="0">
                  <a:srgbClr val="A4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077460" y="72390"/>
            <a:ext cx="2305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五胡内迁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46735" y="1002665"/>
            <a:ext cx="5348605" cy="82994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（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1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）翻译两段文字，推测发表两段议论的人分别是什么身份？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95340" y="1002665"/>
            <a:ext cx="5962015" cy="82994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（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2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）根据第二则材料，概括内迁少数民族对西晋政权产生威胁的原因。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8451" y="2659985"/>
            <a:ext cx="73768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“晋为无道，奴隶御我，是以右贤王猛不胜其忿。”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27676" y="3676926"/>
            <a:ext cx="68980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   </a:t>
            </a:r>
            <a:r>
              <a:rPr lang="zh-TW" altLang="en-US" sz="2000" dirty="0"/>
              <a:t>  </a:t>
            </a:r>
            <a:r>
              <a:rPr lang="zh-TW" altLang="en-US" sz="2400" b="1" dirty="0">
                <a:latin typeface="楷体" panose="02010609060101010101" charset="-122"/>
                <a:ea typeface="楷体" panose="02010609060101010101" charset="-122"/>
              </a:rPr>
              <a:t>“自魏氏以来，夷虏内附，鲜有桀悍侵渔之患。由是边守遂怠，鄣塞不设。而今丑虏内居，与百姓杂处，边吏扰习，</a:t>
            </a: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人又忘战</a:t>
            </a:r>
            <a:r>
              <a:rPr lang="zh-TW" altLang="en-US" sz="2400" b="1" dirty="0">
                <a:latin typeface="楷体" panose="02010609060101010101" charset="-122"/>
                <a:ea typeface="楷体" panose="02010609060101010101" charset="-122"/>
              </a:rPr>
              <a:t>。受方任者，又非其材，或以狙诈，侵侮边夷；或干赏啖（</a:t>
            </a:r>
            <a:r>
              <a:rPr lang="en-US" altLang="zh-TW" sz="2400" b="1" dirty="0">
                <a:latin typeface="楷体" panose="02010609060101010101" charset="-122"/>
                <a:ea typeface="楷体" panose="02010609060101010101" charset="-122"/>
              </a:rPr>
              <a:t>dan </a:t>
            </a:r>
            <a:r>
              <a:rPr lang="zh-TW" altLang="en-US" sz="2400" b="1" dirty="0">
                <a:latin typeface="楷体" panose="02010609060101010101" charset="-122"/>
                <a:ea typeface="楷体" panose="02010609060101010101" charset="-122"/>
              </a:rPr>
              <a:t>吞并）利，妄加讨戮。固其理也。”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椭圆形标注 12"/>
          <p:cNvSpPr/>
          <p:nvPr/>
        </p:nvSpPr>
        <p:spPr>
          <a:xfrm>
            <a:off x="4342130" y="1832610"/>
            <a:ext cx="3001645" cy="6731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刘宣劝说刘渊</a:t>
            </a:r>
          </a:p>
        </p:txBody>
      </p:sp>
      <p:sp>
        <p:nvSpPr>
          <p:cNvPr id="18" name="椭圆形标注 15"/>
          <p:cNvSpPr/>
          <p:nvPr/>
        </p:nvSpPr>
        <p:spPr>
          <a:xfrm>
            <a:off x="7184244" y="5692428"/>
            <a:ext cx="2499360" cy="6731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西晋的大臣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887412" y="3121749"/>
            <a:ext cx="5874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TW" altLang="en-US" dirty="0">
                <a:latin typeface="楷体" panose="02010609060101010101" charset="-122"/>
                <a:ea typeface="楷体" panose="02010609060101010101" charset="-122"/>
              </a:rPr>
              <a:t>晋书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lang="zh-TW" altLang="en-US" dirty="0">
                <a:latin typeface="楷体" panose="02010609060101010101" charset="-122"/>
                <a:ea typeface="楷体" panose="02010609060101010101" charset="-122"/>
              </a:rPr>
              <a:t>卷一百一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TW" altLang="en-US" dirty="0">
                <a:latin typeface="楷体" panose="02010609060101010101" charset="-122"/>
                <a:ea typeface="楷体" panose="02010609060101010101" charset="-122"/>
              </a:rPr>
              <a:t>刘元海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载记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lang="zh-TW" altLang="en-US" dirty="0"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488722" y="5995561"/>
            <a:ext cx="5874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TW" altLang="en-US" dirty="0">
                <a:latin typeface="楷体" panose="02010609060101010101" charset="-122"/>
                <a:ea typeface="楷体" panose="02010609060101010101" charset="-122"/>
              </a:rPr>
              <a:t>晋书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lang="zh-TW" altLang="en-US" dirty="0">
                <a:latin typeface="楷体" panose="02010609060101010101" charset="-122"/>
                <a:ea typeface="楷体" panose="02010609060101010101" charset="-122"/>
              </a:rPr>
              <a:t>卷五十二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TW" altLang="en-US" dirty="0">
                <a:latin typeface="楷体" panose="02010609060101010101" charset="-122"/>
                <a:ea typeface="楷体" panose="02010609060101010101" charset="-122"/>
              </a:rPr>
              <a:t>阮种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传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lang="zh-TW" altLang="en-US" dirty="0"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685963" y="2776129"/>
            <a:ext cx="3919634" cy="2676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 ①西晋政权对少数民族的防备变得松弛。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</a:endParaRPr>
          </a:p>
          <a:p>
            <a:endParaRPr lang="en-US" altLang="zh-CN" sz="2800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  ②汉族官员压迫剥削少数民族人民，激起民族矛盾</a:t>
            </a:r>
            <a:r>
              <a:rPr lang="zh-CN" altLang="en-US" sz="2800" dirty="0"/>
              <a:t>。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bldLvl="0" animBg="1"/>
      <p:bldP spid="19" grpId="0"/>
      <p:bldP spid="20" grpId="0"/>
      <p:bldP spid="2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 flipV="1">
            <a:off x="0" y="6787515"/>
            <a:ext cx="12192635" cy="85725"/>
          </a:xfrm>
          <a:prstGeom prst="rect">
            <a:avLst/>
          </a:prstGeom>
          <a:solidFill>
            <a:srgbClr val="6600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 lIns="69768" tIns="34884" rIns="69768" bIns="34884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sp>
        <p:nvSpPr>
          <p:cNvPr id="2" name="剪去单角的矩形 1"/>
          <p:cNvSpPr/>
          <p:nvPr/>
        </p:nvSpPr>
        <p:spPr>
          <a:xfrm>
            <a:off x="0" y="0"/>
            <a:ext cx="4751070" cy="655955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>
                <a:solidFill>
                  <a:schemeClr val="tx1"/>
                </a:solidFill>
              </a:rPr>
              <a:t>  </a:t>
            </a:r>
            <a:r>
              <a:rPr lang="en-US" altLang="zh-CN" sz="2800" b="1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</a:t>
            </a:r>
            <a:r>
              <a:rPr lang="zh-CN" altLang="en-US" sz="3600" b="1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二、东晋与南朝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692785"/>
            <a:ext cx="7824470" cy="28575"/>
          </a:xfrm>
          <a:prstGeom prst="line">
            <a:avLst/>
          </a:prstGeom>
          <a:ln w="34925">
            <a:gradFill>
              <a:gsLst>
                <a:gs pos="100000">
                  <a:schemeClr val="accent1">
                    <a:lumMod val="11000"/>
                    <a:lumOff val="89000"/>
                  </a:schemeClr>
                </a:gs>
                <a:gs pos="0">
                  <a:srgbClr val="A4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077460" y="72390"/>
            <a:ext cx="2305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衣冠南渡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8905" y="4004945"/>
            <a:ext cx="1193355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材料</a:t>
            </a:r>
            <a:r>
              <a:rPr lang="en-US" altLang="zh-CN" sz="2400"/>
              <a:t>   </a:t>
            </a:r>
            <a:r>
              <a:rPr lang="zh-CN" altLang="en-US" sz="2400"/>
              <a:t>元帝能够做皇帝，建立东晋政权，是靠了中原豪族和东南豪族联合力量的拥护。对元帝在江南建立政权帮助最大的是北方豪族王导。王导是东晋初年豪族集团中一个比较有政治眼光的政治人物，他首先劝元帝从下邳移镇建康以争形势。元帝初到</a:t>
            </a:r>
            <a:r>
              <a:rPr lang="zh-CN" altLang="en-US" sz="2400">
                <a:sym typeface="+mn-ea"/>
              </a:rPr>
              <a:t>建康的时候，又穷又没有兵。江东的豪族都看不起他，不和他合作，不拥护他。这时，王导和他的从兄王敦（时任扬州刺史都督征讨诸军事假节）尽力拥护元帝。江南豪族看见北方大豪族王家都拥护元帝，于是也才来拥护。</a:t>
            </a:r>
          </a:p>
          <a:p>
            <a:r>
              <a:rPr lang="en-US" altLang="zh-CN" sz="2400"/>
              <a:t>                                                                                                        ——</a:t>
            </a:r>
            <a:r>
              <a:rPr lang="zh-CN" altLang="en-US" sz="2400"/>
              <a:t>何兹全《魏晋南北朝史略》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91770" y="1341120"/>
            <a:ext cx="11727815" cy="953135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 dirty="0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（元）帝初镇江东，威名未著，敦与从弟导等同心翼戴，以隆中兴。时人为之语曰：</a:t>
            </a:r>
            <a:r>
              <a:rPr lang="en-US" altLang="zh-CN" sz="2800" b="1" dirty="0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800" b="1" dirty="0">
                <a:solidFill>
                  <a:srgbClr val="C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王与马，共天下</a:t>
            </a:r>
            <a:r>
              <a:rPr lang="zh-CN" altLang="en-US" sz="2800" b="1" dirty="0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。”           </a:t>
            </a:r>
            <a:r>
              <a:rPr lang="en-US" altLang="zh-CN" sz="2800" b="1" dirty="0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2800" b="1" dirty="0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《晋书·王敦传》</a:t>
            </a:r>
            <a:endParaRPr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 flipH="1">
            <a:off x="191770" y="2421255"/>
            <a:ext cx="8422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结合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p28“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历史纵横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，指出东晋政治的特点。</a:t>
            </a:r>
          </a:p>
        </p:txBody>
      </p:sp>
      <p:sp>
        <p:nvSpPr>
          <p:cNvPr id="19" name="文本框 18"/>
          <p:cNvSpPr txBox="1"/>
          <p:nvPr/>
        </p:nvSpPr>
        <p:spPr>
          <a:xfrm flipH="1">
            <a:off x="191770" y="764540"/>
            <a:ext cx="8422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317年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，西晋宗室</a:t>
            </a:r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司马睿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</a:t>
            </a:r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建康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重建晋朝，史称</a:t>
            </a:r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东晋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21" name="矩形 20"/>
          <p:cNvSpPr/>
          <p:nvPr/>
        </p:nvSpPr>
        <p:spPr>
          <a:xfrm>
            <a:off x="6816090" y="2393950"/>
            <a:ext cx="2919730" cy="583565"/>
          </a:xfrm>
          <a:prstGeom prst="rect">
            <a:avLst/>
          </a:prstGeom>
          <a:solidFill>
            <a:srgbClr val="FF3300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</a:pPr>
            <a:r>
              <a:rPr kumimoji="0" lang="zh-CN" altLang="en-US" sz="32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士族专权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91770" y="3357245"/>
            <a:ext cx="11549380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800" b="1"/>
              <a:t>含义：士族与皇权的共治，是一种在特定条件下出现的皇权政治的变态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 flipV="1">
            <a:off x="0" y="6787515"/>
            <a:ext cx="12192635" cy="85725"/>
          </a:xfrm>
          <a:prstGeom prst="rect">
            <a:avLst/>
          </a:prstGeom>
          <a:solidFill>
            <a:srgbClr val="6600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 lIns="69768" tIns="34884" rIns="69768" bIns="34884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sp>
        <p:nvSpPr>
          <p:cNvPr id="2" name="剪去单角的矩形 1"/>
          <p:cNvSpPr/>
          <p:nvPr/>
        </p:nvSpPr>
        <p:spPr>
          <a:xfrm>
            <a:off x="0" y="0"/>
            <a:ext cx="4751070" cy="655955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>
                <a:solidFill>
                  <a:schemeClr val="tx1"/>
                </a:solidFill>
              </a:rPr>
              <a:t>  </a:t>
            </a:r>
            <a:r>
              <a:rPr lang="en-US" altLang="zh-CN" sz="2800" b="1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</a:t>
            </a:r>
            <a:r>
              <a:rPr lang="zh-CN" altLang="en-US" sz="3600" b="1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二、东晋与南朝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692785"/>
            <a:ext cx="7824470" cy="28575"/>
          </a:xfrm>
          <a:prstGeom prst="line">
            <a:avLst/>
          </a:prstGeom>
          <a:ln w="34925">
            <a:gradFill>
              <a:gsLst>
                <a:gs pos="100000">
                  <a:schemeClr val="accent1">
                    <a:lumMod val="11000"/>
                    <a:lumOff val="89000"/>
                  </a:schemeClr>
                </a:gs>
                <a:gs pos="0">
                  <a:srgbClr val="A4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077460" y="72390"/>
            <a:ext cx="2305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3200" b="1">
                <a:solidFill>
                  <a:srgbClr val="A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宋齐梁陈</a:t>
            </a:r>
          </a:p>
        </p:txBody>
      </p:sp>
      <p:graphicFrame>
        <p:nvGraphicFramePr>
          <p:cNvPr id="122940" name="表格 122939"/>
          <p:cNvGraphicFramePr/>
          <p:nvPr>
            <p:custDataLst>
              <p:tags r:id="rId1"/>
            </p:custDataLst>
          </p:nvPr>
        </p:nvGraphicFramePr>
        <p:xfrm>
          <a:off x="5327015" y="1605280"/>
          <a:ext cx="6447155" cy="281368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20090"/>
                <a:gridCol w="774700"/>
                <a:gridCol w="1383030"/>
                <a:gridCol w="2616835"/>
                <a:gridCol w="952500"/>
              </a:tblGrid>
              <a:tr h="582930">
                <a:tc grid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dirty="0">
                          <a:latin typeface="隶书" panose="02010509060101010101" charset="-122"/>
                          <a:ea typeface="隶书" panose="02010509060101010101" charset="-122"/>
                        </a:rPr>
                        <a:t>朝代</a:t>
                      </a: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dirty="0">
                          <a:latin typeface="隶书" panose="02010509060101010101" charset="-122"/>
                          <a:ea typeface="隶书" panose="02010509060101010101" charset="-122"/>
                        </a:rPr>
                        <a:t>建立者</a:t>
                      </a: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dirty="0">
                          <a:latin typeface="隶书" panose="02010509060101010101" charset="-122"/>
                          <a:ea typeface="隶书" panose="02010509060101010101" charset="-122"/>
                        </a:rPr>
                        <a:t>时间</a:t>
                      </a: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dirty="0">
                          <a:latin typeface="隶书" panose="02010509060101010101" charset="-122"/>
                          <a:ea typeface="隶书" panose="02010509060101010101" charset="-122"/>
                        </a:rPr>
                        <a:t>都城</a:t>
                      </a: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</a:tr>
              <a:tr h="558165">
                <a:tc rowSpan="4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800" dirty="0">
                        <a:latin typeface="隶书" panose="02010509060101010101" charset="-122"/>
                        <a:ea typeface="隶书" panose="02010509060101010101" charset="-122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dirty="0">
                          <a:latin typeface="隶书" panose="02010509060101010101" charset="-122"/>
                          <a:ea typeface="隶书" panose="02010509060101010101" charset="-122"/>
                        </a:rPr>
                        <a:t>宋</a:t>
                      </a: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dirty="0">
                          <a:latin typeface="隶书" panose="02010509060101010101" charset="-122"/>
                          <a:ea typeface="隶书" panose="02010509060101010101" charset="-122"/>
                        </a:rPr>
                        <a:t>刘裕</a:t>
                      </a: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800" dirty="0">
                          <a:latin typeface="隶书" panose="02010509060101010101" charset="-122"/>
                          <a:ea typeface="隶书" panose="02010509060101010101" charset="-122"/>
                        </a:rPr>
                        <a:t>420</a:t>
                      </a:r>
                      <a:r>
                        <a:rPr lang="zh-CN" altLang="en-US" sz="2800" dirty="0">
                          <a:latin typeface="隶书" panose="02010509060101010101" charset="-122"/>
                          <a:ea typeface="隶书" panose="02010509060101010101" charset="-122"/>
                        </a:rPr>
                        <a:t>年</a:t>
                      </a:r>
                      <a:r>
                        <a:rPr lang="en-US" altLang="zh-CN" sz="2800">
                          <a:latin typeface="隶书" panose="02010509060101010101" charset="-122"/>
                          <a:ea typeface="隶书" panose="02010509060101010101" charset="-122"/>
                        </a:rPr>
                        <a:t>—</a:t>
                      </a:r>
                      <a:r>
                        <a:rPr lang="en-US" altLang="zh-CN" sz="2800" dirty="0">
                          <a:latin typeface="隶书" panose="02010509060101010101" charset="-122"/>
                          <a:ea typeface="隶书" panose="02010509060101010101" charset="-122"/>
                        </a:rPr>
                        <a:t>479</a:t>
                      </a:r>
                      <a:r>
                        <a:rPr lang="zh-CN" altLang="en-US" sz="2800" dirty="0">
                          <a:latin typeface="隶书" panose="02010509060101010101" charset="-122"/>
                          <a:ea typeface="隶书" panose="02010509060101010101" charset="-122"/>
                        </a:rPr>
                        <a:t>年</a:t>
                      </a: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en-US" altLang="zh-CN" sz="2800" dirty="0">
                        <a:latin typeface="隶书" panose="02010509060101010101" charset="-122"/>
                        <a:ea typeface="隶书" panose="02010509060101010101" charset="-122"/>
                      </a:endParaRPr>
                    </a:p>
                    <a:p>
                      <a:pPr marL="0" lvl="0" indent="0" algn="ctr">
                        <a:buNone/>
                      </a:pPr>
                      <a:endParaRPr lang="en-US" altLang="zh-CN" sz="2800" dirty="0">
                        <a:latin typeface="隶书" panose="02010509060101010101" charset="-122"/>
                        <a:ea typeface="隶书" panose="02010509060101010101" charset="-122"/>
                      </a:endParaRPr>
                    </a:p>
                    <a:p>
                      <a:pPr marL="0" lvl="0" indent="0" algn="ctr">
                        <a:buNone/>
                      </a:pPr>
                      <a:endParaRPr lang="en-US" altLang="zh-CN" sz="2800" dirty="0">
                        <a:latin typeface="隶书" panose="02010509060101010101" charset="-122"/>
                        <a:ea typeface="隶书" panose="02010509060101010101" charset="-122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</a:tr>
              <a:tr h="5562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dirty="0">
                          <a:latin typeface="隶书" panose="02010509060101010101" charset="-122"/>
                          <a:ea typeface="隶书" panose="02010509060101010101" charset="-122"/>
                        </a:rPr>
                        <a:t>齐</a:t>
                      </a: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dirty="0">
                          <a:latin typeface="隶书" panose="02010509060101010101" charset="-122"/>
                          <a:ea typeface="隶书" panose="02010509060101010101" charset="-122"/>
                        </a:rPr>
                        <a:t>萧道成</a:t>
                      </a: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800" dirty="0">
                          <a:latin typeface="隶书" panose="02010509060101010101" charset="-122"/>
                          <a:ea typeface="隶书" panose="02010509060101010101" charset="-122"/>
                        </a:rPr>
                        <a:t>479</a:t>
                      </a:r>
                      <a:r>
                        <a:rPr lang="zh-CN" altLang="en-US" sz="2800" dirty="0">
                          <a:latin typeface="隶书" panose="02010509060101010101" charset="-122"/>
                          <a:ea typeface="隶书" panose="02010509060101010101" charset="-122"/>
                        </a:rPr>
                        <a:t>年</a:t>
                      </a:r>
                      <a:r>
                        <a:rPr lang="en-US" altLang="zh-CN" sz="2800">
                          <a:latin typeface="隶书" panose="02010509060101010101" charset="-122"/>
                          <a:ea typeface="隶书" panose="02010509060101010101" charset="-122"/>
                        </a:rPr>
                        <a:t>—</a:t>
                      </a:r>
                      <a:r>
                        <a:rPr lang="en-US" altLang="zh-CN" sz="2800" dirty="0">
                          <a:latin typeface="隶书" panose="02010509060101010101" charset="-122"/>
                          <a:ea typeface="隶书" panose="02010509060101010101" charset="-122"/>
                        </a:rPr>
                        <a:t>502</a:t>
                      </a:r>
                      <a:r>
                        <a:rPr lang="zh-CN" altLang="en-US" sz="2800" dirty="0">
                          <a:latin typeface="隶书" panose="02010509060101010101" charset="-122"/>
                          <a:ea typeface="隶书" panose="02010509060101010101" charset="-122"/>
                        </a:rPr>
                        <a:t>年</a:t>
                      </a: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5581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dirty="0">
                          <a:latin typeface="隶书" panose="02010509060101010101" charset="-122"/>
                          <a:ea typeface="隶书" panose="02010509060101010101" charset="-122"/>
                        </a:rPr>
                        <a:t>梁</a:t>
                      </a: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dirty="0">
                          <a:latin typeface="隶书" panose="02010509060101010101" charset="-122"/>
                          <a:ea typeface="隶书" panose="02010509060101010101" charset="-122"/>
                        </a:rPr>
                        <a:t>萧衍</a:t>
                      </a: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800" dirty="0">
                          <a:latin typeface="隶书" panose="02010509060101010101" charset="-122"/>
                          <a:ea typeface="隶书" panose="02010509060101010101" charset="-122"/>
                        </a:rPr>
                        <a:t>502</a:t>
                      </a:r>
                      <a:r>
                        <a:rPr lang="zh-CN" altLang="en-US" sz="2800" dirty="0">
                          <a:latin typeface="隶书" panose="02010509060101010101" charset="-122"/>
                          <a:ea typeface="隶书" panose="02010509060101010101" charset="-122"/>
                        </a:rPr>
                        <a:t>年</a:t>
                      </a:r>
                      <a:r>
                        <a:rPr lang="en-US" altLang="zh-CN" sz="2800">
                          <a:latin typeface="隶书" panose="02010509060101010101" charset="-122"/>
                          <a:ea typeface="隶书" panose="02010509060101010101" charset="-122"/>
                        </a:rPr>
                        <a:t>—</a:t>
                      </a:r>
                      <a:r>
                        <a:rPr lang="en-US" altLang="zh-CN" sz="2800" dirty="0">
                          <a:latin typeface="隶书" panose="02010509060101010101" charset="-122"/>
                          <a:ea typeface="隶书" panose="02010509060101010101" charset="-122"/>
                        </a:rPr>
                        <a:t>557</a:t>
                      </a:r>
                      <a:r>
                        <a:rPr lang="zh-CN" altLang="en-US" sz="2800" dirty="0">
                          <a:latin typeface="隶书" panose="02010509060101010101" charset="-122"/>
                          <a:ea typeface="隶书" panose="02010509060101010101" charset="-122"/>
                        </a:rPr>
                        <a:t>年</a:t>
                      </a: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5581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dirty="0">
                          <a:latin typeface="隶书" panose="02010509060101010101" charset="-122"/>
                          <a:ea typeface="隶书" panose="02010509060101010101" charset="-122"/>
                        </a:rPr>
                        <a:t>陈</a:t>
                      </a: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dirty="0">
                          <a:latin typeface="隶书" panose="02010509060101010101" charset="-122"/>
                          <a:ea typeface="隶书" panose="02010509060101010101" charset="-122"/>
                        </a:rPr>
                        <a:t>陈霸先</a:t>
                      </a: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800" dirty="0">
                          <a:latin typeface="隶书" panose="02010509060101010101" charset="-122"/>
                          <a:ea typeface="隶书" panose="02010509060101010101" charset="-122"/>
                        </a:rPr>
                        <a:t>557</a:t>
                      </a:r>
                      <a:r>
                        <a:rPr lang="zh-CN" altLang="en-US" sz="2800" dirty="0">
                          <a:latin typeface="隶书" panose="02010509060101010101" charset="-122"/>
                          <a:ea typeface="隶书" panose="02010509060101010101" charset="-122"/>
                        </a:rPr>
                        <a:t>年</a:t>
                      </a:r>
                      <a:r>
                        <a:rPr lang="en-US" altLang="zh-CN" sz="2800">
                          <a:latin typeface="隶书" panose="02010509060101010101" charset="-122"/>
                          <a:ea typeface="隶书" panose="02010509060101010101" charset="-122"/>
                        </a:rPr>
                        <a:t>—</a:t>
                      </a:r>
                      <a:r>
                        <a:rPr lang="en-US" altLang="zh-CN" sz="2800" dirty="0">
                          <a:latin typeface="隶书" panose="02010509060101010101" charset="-122"/>
                          <a:ea typeface="隶书" panose="02010509060101010101" charset="-122"/>
                        </a:rPr>
                        <a:t>589</a:t>
                      </a:r>
                      <a:r>
                        <a:rPr lang="zh-CN" altLang="en-US" sz="2800" dirty="0">
                          <a:latin typeface="隶书" panose="02010509060101010101" charset="-122"/>
                          <a:ea typeface="隶书" panose="02010509060101010101" charset="-122"/>
                        </a:rPr>
                        <a:t>年</a:t>
                      </a: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图片 17" descr="QQ截图20161122123541.png"/>
          <p:cNvPicPr>
            <a:picLocks noChangeAspect="1"/>
          </p:cNvPicPr>
          <p:nvPr/>
        </p:nvPicPr>
        <p:blipFill rotWithShape="1">
          <a:blip r:embed="rId4" cstate="print"/>
          <a:srcRect r="5470"/>
          <a:stretch>
            <a:fillRect/>
          </a:stretch>
        </p:blipFill>
        <p:spPr>
          <a:xfrm>
            <a:off x="261539" y="1297416"/>
            <a:ext cx="2458156" cy="2385824"/>
          </a:xfrm>
          <a:prstGeom prst="rect">
            <a:avLst/>
          </a:prstGeom>
        </p:spPr>
      </p:pic>
      <p:pic>
        <p:nvPicPr>
          <p:cNvPr id="19" name="图片 18" descr="QQ截图2016112212355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53858" y="1297415"/>
            <a:ext cx="2268623" cy="2368710"/>
          </a:xfrm>
          <a:prstGeom prst="rect">
            <a:avLst/>
          </a:prstGeom>
        </p:spPr>
      </p:pic>
      <p:pic>
        <p:nvPicPr>
          <p:cNvPr id="21" name="图片 20" descr="QQ截图2016112212360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2767" y="3666126"/>
            <a:ext cx="2458155" cy="2544104"/>
          </a:xfrm>
          <a:prstGeom prst="rect">
            <a:avLst/>
          </a:prstGeom>
        </p:spPr>
      </p:pic>
      <p:pic>
        <p:nvPicPr>
          <p:cNvPr id="22" name="图片 21" descr="QQ截图2016112212361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1175" y="3666125"/>
            <a:ext cx="2268623" cy="2562705"/>
          </a:xfrm>
          <a:prstGeom prst="rect">
            <a:avLst/>
          </a:prstGeom>
        </p:spPr>
      </p:pic>
      <p:sp>
        <p:nvSpPr>
          <p:cNvPr id="122928" name="矩形 122927"/>
          <p:cNvSpPr/>
          <p:nvPr/>
        </p:nvSpPr>
        <p:spPr>
          <a:xfrm>
            <a:off x="5428615" y="2504599"/>
            <a:ext cx="485775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000" b="1" dirty="0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</a:rPr>
              <a:t>南</a:t>
            </a:r>
          </a:p>
          <a:p>
            <a:r>
              <a:rPr lang="zh-CN" altLang="en-US" sz="3000" b="1" dirty="0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</a:rPr>
              <a:t>朝</a:t>
            </a:r>
          </a:p>
        </p:txBody>
      </p:sp>
      <p:sp>
        <p:nvSpPr>
          <p:cNvPr id="23" name="矩形 22"/>
          <p:cNvSpPr/>
          <p:nvPr/>
        </p:nvSpPr>
        <p:spPr>
          <a:xfrm>
            <a:off x="11064240" y="2504599"/>
            <a:ext cx="485775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000" b="1" dirty="0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</a:rPr>
              <a:t>建康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326380" y="4896485"/>
            <a:ext cx="12553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/>
              <a:t>六朝：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313805" y="4896485"/>
            <a:ext cx="44729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ym typeface="+mn-ea"/>
              </a:rPr>
              <a:t>吴、东晋、宋、齐、梁、陈</a:t>
            </a:r>
            <a:endParaRPr lang="zh-CN" altLang="en-US" sz="2800" b="1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46ba112-a706-4505-a211-4648ceb2a01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319fa6e-dc43-42a1-ba67-e892a434a25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21d8edb-4eaf-40d4-a3de-a231724df55b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2843</Words>
  <Application>Microsoft Office PowerPoint</Application>
  <PresentationFormat>自定义</PresentationFormat>
  <Paragraphs>285</Paragraphs>
  <Slides>24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宋体</vt:lpstr>
      <vt:lpstr>Calibri</vt:lpstr>
      <vt:lpstr>汉仪全唐诗简</vt:lpstr>
      <vt:lpstr>楷体</vt:lpstr>
      <vt:lpstr>华文仿宋</vt:lpstr>
      <vt:lpstr>微软雅黑</vt:lpstr>
      <vt:lpstr>黑体</vt:lpstr>
      <vt:lpstr>新細明體</vt:lpstr>
      <vt:lpstr>华文中宋</vt:lpstr>
      <vt:lpstr>隶书</vt:lpstr>
      <vt:lpstr>仿宋</vt:lpstr>
      <vt:lpstr>Wingdings</vt:lpstr>
      <vt:lpstr>方正魏碑简体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Sky123.Org</cp:lastModifiedBy>
  <cp:revision>2</cp:revision>
  <dcterms:created xsi:type="dcterms:W3CDTF">2014-01-21T01:15:00Z</dcterms:created>
  <dcterms:modified xsi:type="dcterms:W3CDTF">2021-09-15T12:15:10Z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D2D2C206BCA14FF39DE00B836742D214</vt:lpwstr>
  </property>
</Properties>
</file>