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59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58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zshui" initials="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  <a:srgbClr val="327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24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9T09:18:04.671" idx="1">
    <p:pos x="5657" y="1018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9T09:21:43.540" idx="2">
    <p:pos x="3921" y="1797"/>
    <p:text>Maxcine -- Max（与文档保持一致）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63688" y="2693987"/>
            <a:ext cx="5472608" cy="1470025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and Usage(I)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0078" y="3840846"/>
            <a:ext cx="876842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Elements and Sentence Structures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121"/>
          <p:cNvSpPr txBox="1"/>
          <p:nvPr/>
        </p:nvSpPr>
        <p:spPr>
          <a:xfrm>
            <a:off x="566295" y="160035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119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Back to school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3: Some verbs can have two objects. </a:t>
            </a:r>
            <a:br>
              <a:rPr lang="en-US" altLang="zh-CN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indirect object usually refers to a person and the direct object a thing. </a:t>
            </a:r>
            <a:endParaRPr lang="en-US" altLang="zh-CN" sz="28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S+V+IO+DO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goals gives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u="sng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focus in life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English t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eacher Ben gave 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present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my hard work.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out the Rules</a:t>
            </a:r>
            <a:endParaRPr lang="zh-CN" altLang="en-US" sz="36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kumimoji="1" lang="zh-CN" altLang="en-US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6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48738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Brainstorm.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verbs have we learned that can take two objects? 		</a:t>
            </a:r>
            <a:r>
              <a:rPr lang="en-US" altLang="zh-C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?    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sb.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Make sentences using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S+V+IO+DO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Swimming in the sea in the summer gives me a feeling of relaxation.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641379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+ V + O + OC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your best and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en-US" altLang="zh-CN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4: The object complement adds more information about the object.</a:t>
            </a:r>
            <a:endParaRPr lang="zh-CN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76056" y="321297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 complement</a:t>
            </a:r>
            <a:endParaRPr kumimoji="1" lang="zh-CN" alt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out the Rules</a:t>
            </a:r>
            <a:endParaRPr lang="zh-CN" altLang="en-US" sz="36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326778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following sentences with proper </a:t>
            </a:r>
            <a:r>
              <a:rPr lang="en-US" altLang="zh-CN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 complements</a:t>
            </a:r>
            <a:r>
              <a:rPr lang="en-US" altLang="zh-CN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33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She felt something _______ on her skin.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Justine named his  grandson  ________.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My classmates painted the back wall _______.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My daughter imagined herself _________ in a mountain village.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Our parents encouraged us _____________ at school.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564141" y="21328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climbing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04048" y="2780928"/>
            <a:ext cx="158417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Max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56176" y="342900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white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20072" y="400506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living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90765" y="509661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to study hard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kumimoji="1" lang="zh-CN" altLang="en-US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an adverbial to show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(adverbial of time),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(adverbial of place) or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(adverbial of manner) an action is done.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</a:t>
            </a:r>
            <a:r>
              <a:rPr lang="en-US" altLang="zh-CN" sz="28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(carefully)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watched our chemistry teacher do an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[with tubes]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[in the lab] </a:t>
            </a:r>
            <a:r>
              <a:rPr lang="en-US" altLang="zh-CN" sz="28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[last week]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4032448" cy="1143000"/>
          </a:xfrm>
        </p:spPr>
        <p:txBody>
          <a:bodyPr>
            <a:normAutofit/>
          </a:bodyPr>
          <a:lstStyle/>
          <a:p>
            <a:r>
              <a:rPr kumimoji="1" lang="en-US" altLang="zh-C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Adverbials</a:t>
            </a:r>
            <a:endParaRPr kumimoji="1" lang="zh-CN" alt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35696" y="3717032"/>
            <a:ext cx="1512168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 how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79712" y="4725144"/>
            <a:ext cx="1512168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 how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23928" y="4725144"/>
            <a:ext cx="1512168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 where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52120" y="4725144"/>
            <a:ext cx="1512168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 when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96557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adverbials.</a:t>
            </a:r>
            <a:endParaRPr lang="en-US" altLang="zh-C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Put simply, potential is your natural ability.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realize your goal, you need to have a good plan, manage your time well and pay attention to details.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When you achieve a goal, you see the result of your hard work.</a:t>
            </a:r>
            <a:endParaRPr lang="zh-CN" altLang="en-US" sz="2800" b="1" dirty="0">
              <a:latin typeface="+mj-lt"/>
            </a:endParaRPr>
          </a:p>
        </p:txBody>
      </p:sp>
      <p:cxnSp>
        <p:nvCxnSpPr>
          <p:cNvPr id="5" name="直线连接符 4"/>
          <p:cNvCxnSpPr/>
          <p:nvPr/>
        </p:nvCxnSpPr>
        <p:spPr>
          <a:xfrm>
            <a:off x="1231496" y="2854604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>
            <a:off x="1259840" y="3573145"/>
            <a:ext cx="280797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>
            <a:off x="1187624" y="4856760"/>
            <a:ext cx="367240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kumimoji="1" lang="zh-CN" altLang="en-US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Preview Page 7 (B Applying the rules)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Page 58  Part C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720547"/>
            <a:ext cx="8229600" cy="1143000"/>
          </a:xfrm>
        </p:spPr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645" y="12577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 Elements</a:t>
            </a:r>
            <a:r>
              <a:rPr lang="en-US" altLang="zh-CN" sz="3600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250" y="1268760"/>
            <a:ext cx="8964488" cy="482453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out the sentence elements of the underlined part(s) of the  following sentences.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He doesn’t have anything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moment.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Listening to music makes me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talking to him is a mistake.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We should develop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study habits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 felt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I was praised by the teacher.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Many students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clubs.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subject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 best is English.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 Elements and Sentence Structures</a:t>
            </a:r>
            <a:endParaRPr lang="en-US" altLang="zh-CN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250" y="1268760"/>
            <a:ext cx="8964488" cy="4824536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He doesn’t have anything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moment.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Listening to music makes me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talking to him is a mistake.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We should develop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study habits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39952" y="191683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Attributive(</a:t>
            </a:r>
            <a:r>
              <a:rPr kumimoji="1"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定语）</a:t>
            </a:r>
            <a:endParaRPr kumimoji="1"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14800" y="292763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Complement(</a:t>
            </a:r>
            <a:r>
              <a:rPr kumimoji="1"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补语</a:t>
            </a: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39952" y="4248857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Adverbial(</a:t>
            </a:r>
            <a:r>
              <a:rPr kumimoji="1"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状语</a:t>
            </a: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39952" y="5357269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Object(</a:t>
            </a:r>
            <a:r>
              <a:rPr kumimoji="1"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宾语</a:t>
            </a: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 Elements and Sentence Structures</a:t>
            </a:r>
            <a:endParaRPr lang="zh-CN" alt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381642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 felt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I was praised by the teacher.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Many students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clubs.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subject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 best is English.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63888" y="20608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Predicative(</a:t>
            </a:r>
            <a:r>
              <a:rPr kumimoji="1"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表语</a:t>
            </a: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35896" y="32129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Verb(</a:t>
            </a:r>
            <a:r>
              <a:rPr kumimoji="1"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谓语</a:t>
            </a: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5896" y="443711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Subject(</a:t>
            </a:r>
            <a:r>
              <a:rPr kumimoji="1"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</a:t>
            </a: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 Elements</a:t>
            </a:r>
            <a:endParaRPr lang="zh-CN" altLang="en-US" sz="3600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7638"/>
            <a:ext cx="8229600" cy="151216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through the Grammar notes on Page 96-97.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91682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-2" y="1628800"/>
          <a:ext cx="9144000" cy="501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476"/>
                <a:gridCol w="1655424"/>
                <a:gridCol w="2286061"/>
                <a:gridCol w="2759039"/>
              </a:tblGrid>
              <a:tr h="4490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Subject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Verb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D91B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D91B9"/>
                    </a:solidFill>
                  </a:tcPr>
                </a:tc>
              </a:tr>
              <a:tr h="5536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4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 </a:t>
                      </a:r>
                      <a:endParaRPr lang="en-US" altLang="zh-CN" sz="2400" b="1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4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agree.</a:t>
                      </a:r>
                      <a:endParaRPr lang="en-US" altLang="zh-CN" sz="2400" b="1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490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Subject 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Verb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Predictive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rgbClr val="33CCFF"/>
                          </a:solidFill>
                        </a:ln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</a:tr>
              <a:tr h="5536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24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9033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Subject</a:t>
                      </a:r>
                      <a:r>
                        <a:rPr lang="en-US" altLang="zh-CN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Verb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Object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D91B9"/>
                    </a:solidFill>
                  </a:tcPr>
                </a:tc>
              </a:tr>
              <a:tr h="553602">
                <a:tc>
                  <a:txBody>
                    <a:bodyPr/>
                    <a:lstStyle/>
                    <a:p>
                      <a:endParaRPr lang="en-US" altLang="zh-CN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449033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Subject 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Verb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Indirect object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Direct object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</a:tr>
              <a:tr h="5536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24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49033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Subject 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Verb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Object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Object complement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D91B9"/>
                    </a:solidFill>
                  </a:tcPr>
                </a:tc>
              </a:tr>
              <a:tr h="5536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24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4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24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标题 1"/>
          <p:cNvSpPr txBox="1"/>
          <p:nvPr/>
        </p:nvSpPr>
        <p:spPr>
          <a:xfrm>
            <a:off x="-103962" y="697275"/>
            <a:ext cx="3456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Exploring the rules</a:t>
            </a:r>
            <a:endParaRPr lang="zh-CN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01" y="31409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habits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39752" y="31409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03070" y="3140964"/>
            <a:ext cx="20882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helpful.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504" y="407706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You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95736" y="41490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will live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39952" y="4149076"/>
            <a:ext cx="20882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happy life.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504" y="50851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goals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67744" y="50851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gives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83462" y="508479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you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72200" y="5157188"/>
            <a:ext cx="20882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focus in life.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63" y="615519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goals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39752" y="618030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makes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67944" y="618030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you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44208" y="6180307"/>
            <a:ext cx="26997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confident.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334645" y="1257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 Elements</a:t>
            </a:r>
            <a:r>
              <a:rPr lang="en-US" altLang="zh-CN" sz="3600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242" y="402898"/>
            <a:ext cx="8570769" cy="994122"/>
          </a:xfrm>
        </p:spPr>
        <p:txBody>
          <a:bodyPr>
            <a:normAutofit/>
          </a:bodyPr>
          <a:lstStyle/>
          <a:p>
            <a:r>
              <a:rPr lang="en-US" altLang="zh-CN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out the Rules</a:t>
            </a:r>
            <a:endParaRPr lang="zh-CN" altLang="en-US" sz="36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+ Verb(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+ Verb + Predicative(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SVP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+ Verb + Object (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SVO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+ Verb + Indirect object+ Direct object(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SVOO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+ Verb + Object + Object complement (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SVOC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251519" y="4365104"/>
            <a:ext cx="8624217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>
                <a:solidFill>
                  <a:srgbClr val="3273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1</a:t>
            </a:r>
            <a:endParaRPr lang="en-US" altLang="zh-CN" sz="3600" b="1" dirty="0">
              <a:solidFill>
                <a:srgbClr val="3273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subject and the __________ are necessary parts of a sentence.</a:t>
            </a:r>
            <a:endParaRPr lang="zh-CN" altLang="en-US" sz="28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59592" y="4996190"/>
            <a:ext cx="202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verb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680520"/>
          </a:xfrm>
        </p:spPr>
        <p:txBody>
          <a:bodyPr>
            <a:normAutofit fontScale="92500"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subjects and the verbs of the following sentences.</a:t>
            </a:r>
            <a:endParaRPr lang="en-US" altLang="zh-CN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1. Your time and effort at senior high school will open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the door to your potential.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2. The path before you leads to a world full of challenges.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3. Potential can be developed when you try hard enough.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out the Rules</a:t>
            </a:r>
            <a:endParaRPr lang="en-US" altLang="zh-CN" sz="36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971600" y="2433288"/>
            <a:ext cx="295232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079104" y="248299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Suject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83760" y="2440588"/>
            <a:ext cx="1332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4788" y="423360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24392" y="422108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5576" y="516970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35070" y="52370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Verb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线连接符 17"/>
          <p:cNvCxnSpPr/>
          <p:nvPr/>
        </p:nvCxnSpPr>
        <p:spPr>
          <a:xfrm>
            <a:off x="6948264" y="2433288"/>
            <a:ext cx="136815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线连接符 20"/>
          <p:cNvCxnSpPr/>
          <p:nvPr/>
        </p:nvCxnSpPr>
        <p:spPr>
          <a:xfrm>
            <a:off x="827584" y="4256563"/>
            <a:ext cx="115212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直线连接符 25"/>
          <p:cNvCxnSpPr/>
          <p:nvPr/>
        </p:nvCxnSpPr>
        <p:spPr>
          <a:xfrm>
            <a:off x="3798277" y="4276578"/>
            <a:ext cx="10250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直线连接符 31"/>
          <p:cNvCxnSpPr/>
          <p:nvPr/>
        </p:nvCxnSpPr>
        <p:spPr>
          <a:xfrm>
            <a:off x="827584" y="5157192"/>
            <a:ext cx="115212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直线连接符 32"/>
          <p:cNvCxnSpPr/>
          <p:nvPr/>
        </p:nvCxnSpPr>
        <p:spPr>
          <a:xfrm>
            <a:off x="2195736" y="5157192"/>
            <a:ext cx="24482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1"/>
      <p:bldP spid="14" grpId="1"/>
      <p:bldP spid="15" grpId="1"/>
      <p:bldP spid="16" grpId="1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525963"/>
          </a:xfrm>
        </p:spPr>
        <p:txBody>
          <a:bodyPr>
            <a:normAutofit fontScale="92500"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discover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u="sng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potential</a:t>
            </a:r>
            <a:r>
              <a:rPr lang="en-US" altLang="zh-CN" sz="30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you develop </a:t>
            </a:r>
            <a:endParaRPr lang="en-US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as a student and as a person</a:t>
            </a:r>
            <a:r>
              <a:rPr lang="en-US" altLang="zh-C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You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find </a:t>
            </a:r>
            <a:r>
              <a:rPr lang="en-US" altLang="zh-CN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yourself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into a well-rounded individual.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2: </a:t>
            </a:r>
            <a:endParaRPr lang="en-US" altLang="zh-CN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transitive verb is always followed by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a(n) _________. </a:t>
            </a:r>
            <a:r>
              <a:rPr lang="en-US" altLang="zh-CN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Objects are usually _______ or ________</a:t>
            </a:r>
            <a:r>
              <a:rPr lang="en-US" altLang="zh-CN" sz="2800" b="1" u="sng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</a:t>
            </a:r>
            <a:r>
              <a:rPr lang="en-US" altLang="zh-CN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sz="2800" b="1" u="sng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</a:t>
            </a:r>
            <a:endParaRPr lang="zh-CN" altLang="en-US" sz="2800" b="1" u="sng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out the Rules</a:t>
            </a:r>
            <a:endParaRPr lang="zh-CN" altLang="en-US" sz="36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48264" y="507037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07857" y="548761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nouns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84946" y="548783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pronouns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5576" y="198884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01957" y="1990110"/>
            <a:ext cx="122413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endParaRPr kumimoji="1"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95936" y="198884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KSO_WM_UNIT_TABLE_BEAUTIFY" val="smartTable{a93df76f-0bc2-40cb-87da-37c15590ffa6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3862</Words>
  <Application>WPS 演示</Application>
  <PresentationFormat>全屏显示(4:3)</PresentationFormat>
  <Paragraphs>263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主题</vt:lpstr>
      <vt:lpstr>Grammar and Usage(I)</vt:lpstr>
      <vt:lpstr>Sentence Elements </vt:lpstr>
      <vt:lpstr>Sentence Elements and Sentence Structures</vt:lpstr>
      <vt:lpstr>Sentence Elements and Sentence Structures</vt:lpstr>
      <vt:lpstr>Sentence Elements</vt:lpstr>
      <vt:lpstr>PowerPoint 演示文稿</vt:lpstr>
      <vt:lpstr>Working Out the Rules</vt:lpstr>
      <vt:lpstr>Working Out the Rules</vt:lpstr>
      <vt:lpstr>Working Out the Rules</vt:lpstr>
      <vt:lpstr>Working out the Rules</vt:lpstr>
      <vt:lpstr>Practice</vt:lpstr>
      <vt:lpstr>PowerPoint 演示文稿</vt:lpstr>
      <vt:lpstr>PowerPoint 演示文稿</vt:lpstr>
      <vt:lpstr>Adverbials</vt:lpstr>
      <vt:lpstr>Practice</vt:lpstr>
      <vt:lpstr>Homework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Sally</cp:lastModifiedBy>
  <cp:revision>58</cp:revision>
  <dcterms:created xsi:type="dcterms:W3CDTF">2020-09-04T03:03:00Z</dcterms:created>
  <dcterms:modified xsi:type="dcterms:W3CDTF">2020-09-10T12:29:07Z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