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70" r:id="rId4"/>
    <p:sldId id="307" r:id="rId5"/>
    <p:sldId id="257" r:id="rId6"/>
    <p:sldId id="275" r:id="rId7"/>
    <p:sldId id="302" r:id="rId8"/>
    <p:sldId id="258" r:id="rId9"/>
    <p:sldId id="298" r:id="rId10"/>
    <p:sldId id="295" r:id="rId11"/>
    <p:sldId id="291" r:id="rId12"/>
    <p:sldId id="284" r:id="rId13"/>
    <p:sldId id="371" r:id="rId14"/>
    <p:sldId id="299" r:id="rId15"/>
    <p:sldId id="369" r:id="rId16"/>
    <p:sldId id="370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374" r:id="rId28"/>
    <p:sldId id="376" r:id="rId29"/>
    <p:sldId id="377" r:id="rId30"/>
    <p:sldId id="378" r:id="rId31"/>
    <p:sldId id="381" r:id="rId32"/>
    <p:sldId id="382" r:id="rId33"/>
    <p:sldId id="386" r:id="rId34"/>
    <p:sldId id="387" r:id="rId35"/>
    <p:sldId id="388" r:id="rId36"/>
    <p:sldId id="420" r:id="rId37"/>
    <p:sldId id="393" r:id="rId38"/>
    <p:sldId id="394" r:id="rId39"/>
    <p:sldId id="421" r:id="rId40"/>
    <p:sldId id="419" r:id="rId41"/>
    <p:sldId id="422" r:id="rId42"/>
    <p:sldId id="423" r:id="rId43"/>
    <p:sldId id="404" r:id="rId44"/>
    <p:sldId id="405" r:id="rId45"/>
    <p:sldId id="406" r:id="rId46"/>
    <p:sldId id="407" r:id="rId47"/>
    <p:sldId id="373" r:id="rId48"/>
    <p:sldId id="424" r:id="rId4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800"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2" Type="http://schemas.openxmlformats.org/officeDocument/2006/relationships/tableStyles" Target="tableStyles.xml"/><Relationship Id="rId51" Type="http://schemas.openxmlformats.org/officeDocument/2006/relationships/viewProps" Target="viewProps.xml"/><Relationship Id="rId50" Type="http://schemas.openxmlformats.org/officeDocument/2006/relationships/presProps" Target="presProps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023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902325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日期占位符 2050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2052" name="页脚占位符 2051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2053" name="灯片编号占位符 2052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pic>
        <p:nvPicPr>
          <p:cNvPr id="2054" name="图片 2053" descr="图片14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2800" b="1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audio" Target="../media/audio1.wav"/><Relationship Id="rId1" Type="http://schemas.openxmlformats.org/officeDocument/2006/relationships/slide" Target="slide26.xml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audio" Target="../media/audio2.wav"/><Relationship Id="rId2" Type="http://schemas.openxmlformats.org/officeDocument/2006/relationships/slide" Target="slide26.xml"/><Relationship Id="rId1" Type="http://schemas.openxmlformats.org/officeDocument/2006/relationships/slide" Target="slide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slide" Target="slide8.xml"/><Relationship Id="rId2" Type="http://schemas.openxmlformats.org/officeDocument/2006/relationships/slide" Target="slide26.xml"/><Relationship Id="rId1" Type="http://schemas.openxmlformats.org/officeDocument/2006/relationships/slide" Target="slide9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3.wav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图片 4097" descr="roseb0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68910"/>
            <a:ext cx="9144000" cy="683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矩形 4098"/>
          <p:cNvSpPr/>
          <p:nvPr/>
        </p:nvSpPr>
        <p:spPr>
          <a:xfrm>
            <a:off x="76200" y="457200"/>
            <a:ext cx="8686800" cy="1676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b="1"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53882" dir="2699999" algn="ctr" rotWithShape="0">
                    <a:srgbClr val="C0C0C0">
                      <a:alpha val="78999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Welcome back to school!</a:t>
            </a:r>
            <a:endParaRPr lang="zh-CN" altLang="en-US" sz="3600" b="1"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FF00"/>
              </a:solidFill>
              <a:effectLst>
                <a:outerShdw dist="53882" dir="2699999" algn="ctr" rotWithShape="0">
                  <a:srgbClr val="C0C0C0">
                    <a:alpha val="78999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89" name="图片 14337" descr="db493a4a2f062bac82025c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矩形 14338"/>
          <p:cNvSpPr/>
          <p:nvPr/>
        </p:nvSpPr>
        <p:spPr>
          <a:xfrm>
            <a:off x="457200" y="1828800"/>
            <a:ext cx="8334375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fontAlgn="base"/>
            <a:r>
              <a:rPr lang="zh-CN" altLang="en-US" sz="3600" b="1" i="1" strike="noStrike" noProof="1"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00"/>
                </a:solidFill>
                <a:effectLst>
                  <a:outerShdw dist="35921" dir="2699999" algn="ctr" rotWithShape="0">
                    <a:srgbClr val="808080">
                      <a:alpha val="78999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English learning: A big challenge </a:t>
            </a:r>
            <a:endParaRPr lang="zh-CN" altLang="en-US" sz="3600" b="1" i="1" strike="noStrike" noProof="1"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solidFill>
                <a:srgbClr val="FF6600"/>
              </a:solidFill>
              <a:effectLst>
                <a:outerShdw dist="35921" dir="2699999" algn="ctr" rotWithShape="0">
                  <a:srgbClr val="808080">
                    <a:alpha val="78999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 fontAlgn="base"/>
            <a:r>
              <a:rPr lang="zh-CN" altLang="en-US" sz="3600" b="1" i="1" strike="noStrike" noProof="1"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00"/>
                </a:solidFill>
                <a:effectLst>
                  <a:outerShdw dist="35921" dir="2699999" algn="ctr" rotWithShape="0">
                    <a:srgbClr val="808080">
                      <a:alpha val="78999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or a piece of cake?</a:t>
            </a:r>
            <a:endParaRPr lang="zh-CN" altLang="en-US" sz="3600" b="1" i="1" strike="noStrike" noProof="1"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solidFill>
                <a:srgbClr val="FF6600"/>
              </a:solidFill>
              <a:effectLst>
                <a:outerShdw dist="35921" dir="2699999" algn="ctr" rotWithShape="0">
                  <a:srgbClr val="808080">
                    <a:alpha val="78999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3" name="图片 15361" descr="db493a4a2f062bac82025c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3" name="图片 15362" descr="b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1066800" cy="9604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4" name="矩形 15363"/>
          <p:cNvSpPr/>
          <p:nvPr/>
        </p:nvSpPr>
        <p:spPr>
          <a:xfrm>
            <a:off x="990600" y="914400"/>
            <a:ext cx="6477000" cy="6413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36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学习理念</a:t>
            </a:r>
            <a:r>
              <a:rPr lang="en-US" altLang="zh-CN" sz="36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:study theory</a:t>
            </a:r>
            <a:endParaRPr lang="en-US" altLang="zh-CN" sz="36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5" name="文本框 15364"/>
          <p:cNvSpPr txBox="1"/>
          <p:nvPr/>
        </p:nvSpPr>
        <p:spPr>
          <a:xfrm>
            <a:off x="152400" y="2133600"/>
            <a:ext cx="4572000" cy="1463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passive</a:t>
            </a:r>
            <a:r>
              <a:rPr lang="en-US" altLang="zh-CN" sz="3600">
                <a:latin typeface="华文新魏" panose="02010800040101010101" pitchFamily="2" charset="-122"/>
                <a:ea typeface="华文新魏" panose="02010800040101010101" pitchFamily="2" charset="-122"/>
              </a:rPr>
              <a:t> learning</a:t>
            </a:r>
            <a:endParaRPr lang="en-US" altLang="zh-CN" sz="360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华文新魏" panose="02010800040101010101" pitchFamily="2" charset="-122"/>
                <a:ea typeface="华文新魏" panose="02010800040101010101" pitchFamily="2" charset="-122"/>
              </a:rPr>
              <a:t>要我学</a:t>
            </a:r>
            <a:endParaRPr lang="zh-CN" altLang="en-US" sz="36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5366" name="直接连接符 15365"/>
          <p:cNvSpPr/>
          <p:nvPr/>
        </p:nvSpPr>
        <p:spPr>
          <a:xfrm>
            <a:off x="4038600" y="2514600"/>
            <a:ext cx="9144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5367" name="矩形 15366"/>
          <p:cNvSpPr/>
          <p:nvPr/>
        </p:nvSpPr>
        <p:spPr>
          <a:xfrm>
            <a:off x="4876800" y="2133600"/>
            <a:ext cx="4267200" cy="22891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active</a:t>
            </a:r>
            <a:r>
              <a:rPr lang="en-US" altLang="zh-CN" sz="3600">
                <a:latin typeface="华文新魏" panose="02010800040101010101" pitchFamily="2" charset="-122"/>
                <a:ea typeface="华文新魏" panose="02010800040101010101" pitchFamily="2" charset="-122"/>
              </a:rPr>
              <a:t> learning    </a:t>
            </a:r>
            <a:endParaRPr lang="en-US" altLang="zh-CN" sz="360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华文新魏" panose="02010800040101010101" pitchFamily="2" charset="-122"/>
                <a:ea typeface="华文新魏" panose="02010800040101010101" pitchFamily="2" charset="-122"/>
              </a:rPr>
              <a:t>我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要学 </a:t>
            </a:r>
            <a:endParaRPr lang="zh-CN" altLang="en-US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>
                <a:latin typeface="华文新魏" panose="02010800040101010101" pitchFamily="2" charset="-122"/>
                <a:ea typeface="华文新魏" panose="02010800040101010101" pitchFamily="2" charset="-122"/>
              </a:rPr>
              <a:t>Enjoy losing face</a:t>
            </a:r>
            <a:endParaRPr lang="en-US" altLang="zh-CN" sz="36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7" name="图片 16385" descr="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49225"/>
            <a:ext cx="9144000" cy="1216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8" name="文本框 16386"/>
          <p:cNvSpPr txBox="1"/>
          <p:nvPr/>
        </p:nvSpPr>
        <p:spPr>
          <a:xfrm>
            <a:off x="533400" y="0"/>
            <a:ext cx="882015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Advice</a:t>
            </a:r>
            <a:r>
              <a:rPr lang="en-US" altLang="zh-CN" sz="4400">
                <a:latin typeface="Arial" panose="020B0604020202020204" pitchFamily="34" charset="0"/>
                <a:ea typeface="宋体" panose="02010600030101010101" pitchFamily="2" charset="-122"/>
              </a:rPr>
              <a:t> on learning English</a:t>
            </a:r>
            <a:endParaRPr lang="en-US" altLang="zh-CN" sz="4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39" name="文本框 16387"/>
          <p:cNvSpPr txBox="1"/>
          <p:nvPr/>
        </p:nvSpPr>
        <p:spPr>
          <a:xfrm>
            <a:off x="457200" y="1271588"/>
            <a:ext cx="7267575" cy="11874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342900" indent="-342900">
              <a:buAutoNum type="arabicPeriod"/>
            </a:pP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相信自己能学好英语，不要轻言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放弃。课前预习课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/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     后复习不是作业，是一种习惯。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/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0" name="矩形 16388"/>
          <p:cNvSpPr/>
          <p:nvPr/>
        </p:nvSpPr>
        <p:spPr>
          <a:xfrm>
            <a:off x="533400" y="2162175"/>
            <a:ext cx="5868988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、上课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眼到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口到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手到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心到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积极　</a:t>
            </a:r>
            <a:endParaRPr lang="zh-CN" altLang="en-US" sz="2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　　参与课堂活动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。坚决抵制哑巴英语。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1" name="矩形 16389"/>
          <p:cNvSpPr/>
          <p:nvPr/>
        </p:nvSpPr>
        <p:spPr>
          <a:xfrm>
            <a:off x="457200" y="3609975"/>
            <a:ext cx="62595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4 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早读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声音一定要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响亮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。给自己规定任务。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2" name="矩形 16390"/>
          <p:cNvSpPr/>
          <p:nvPr/>
        </p:nvSpPr>
        <p:spPr>
          <a:xfrm>
            <a:off x="533400" y="5003800"/>
            <a:ext cx="403066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、作业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认真按时独立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完成。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3" name="矩形 16391"/>
          <p:cNvSpPr/>
          <p:nvPr/>
        </p:nvSpPr>
        <p:spPr>
          <a:xfrm>
            <a:off x="533400" y="4318000"/>
            <a:ext cx="464343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、多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背诵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一些好文章和好句子。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4" name="矩形 16392"/>
          <p:cNvSpPr/>
          <p:nvPr/>
        </p:nvSpPr>
        <p:spPr>
          <a:xfrm>
            <a:off x="457200" y="3000375"/>
            <a:ext cx="43370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20000"/>
              </a:spcBef>
            </a:pPr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400">
                <a:latin typeface="Arial" panose="020B0604020202020204" pitchFamily="34" charset="0"/>
                <a:ea typeface="宋体" panose="02010600030101010101" pitchFamily="2" charset="-122"/>
              </a:rPr>
              <a:t>、多听、多读、多写、多练。</a:t>
            </a:r>
            <a:endParaRPr lang="zh-CN" altLang="en-US" sz="2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5" name="文本框 16393"/>
          <p:cNvSpPr txBox="1"/>
          <p:nvPr/>
        </p:nvSpPr>
        <p:spPr>
          <a:xfrm>
            <a:off x="533400" y="5715000"/>
            <a:ext cx="63309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7、及时解决疑难, </a:t>
            </a:r>
            <a:r>
              <a:rPr lang="zh-CN" altLang="en-US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当天问题当天解决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内容占位符 17409"/>
          <p:cNvSpPr>
            <a:spLocks noGrp="1"/>
          </p:cNvSpPr>
          <p:nvPr>
            <p:ph idx="1"/>
          </p:nvPr>
        </p:nvSpPr>
        <p:spPr>
          <a:xfrm>
            <a:off x="1066800" y="152400"/>
            <a:ext cx="7848600" cy="5638800"/>
          </a:xfrm>
          <a:ln/>
          <a:effectLst>
            <a:outerShdw dist="17961" dir="2699999" algn="ctr" rotWithShape="0">
              <a:schemeClr val="tx1"/>
            </a:outerShdw>
          </a:effectLst>
        </p:spPr>
        <p:txBody>
          <a:bodyPr anchor="t"/>
          <a:p>
            <a:pPr>
              <a:buNone/>
            </a:pPr>
            <a:r>
              <a:rPr lang="zh-CN" altLang="en-US" sz="4000" b="1" dirty="0">
                <a:solidFill>
                  <a:srgbClr val="FF0000"/>
                </a:solidFill>
                <a:ea typeface="华文新魏" panose="02010800040101010101" pitchFamily="2" charset="-122"/>
              </a:rPr>
              <a:t>一套作业本</a:t>
            </a:r>
            <a:r>
              <a:rPr lang="zh-CN" altLang="en-US" sz="4000" dirty="0">
                <a:solidFill>
                  <a:srgbClr val="0000FF"/>
                </a:solidFill>
                <a:ea typeface="华文新魏" panose="02010800040101010101" pitchFamily="2" charset="-122"/>
              </a:rPr>
              <a:t>（听写本，作业本，作文本）</a:t>
            </a:r>
            <a:endParaRPr lang="zh-CN" altLang="en-US" sz="4000" dirty="0">
              <a:solidFill>
                <a:srgbClr val="0000FF"/>
              </a:solidFill>
              <a:ea typeface="华文新魏" panose="02010800040101010101" pitchFamily="2" charset="-122"/>
            </a:endParaRPr>
          </a:p>
          <a:p>
            <a:pPr>
              <a:buNone/>
            </a:pPr>
            <a:r>
              <a:rPr lang="zh-CN" altLang="en-US" sz="4000" b="1" dirty="0">
                <a:solidFill>
                  <a:srgbClr val="FF0000"/>
                </a:solidFill>
                <a:ea typeface="华文新魏" panose="02010800040101010101" pitchFamily="2" charset="-122"/>
              </a:rPr>
              <a:t>一本纠错本</a:t>
            </a:r>
            <a:r>
              <a:rPr lang="zh-CN" altLang="en-US" sz="4000" b="1" dirty="0">
                <a:solidFill>
                  <a:srgbClr val="0000FF"/>
                </a:solidFill>
                <a:ea typeface="华文新魏" panose="02010800040101010101" pitchFamily="2" charset="-122"/>
              </a:rPr>
              <a:t>（</a:t>
            </a:r>
            <a:r>
              <a:rPr lang="zh-CN" altLang="en-US" sz="4000" dirty="0">
                <a:solidFill>
                  <a:srgbClr val="0000FF"/>
                </a:solidFill>
                <a:ea typeface="华文新魏" panose="02010800040101010101" pitchFamily="2" charset="-122"/>
              </a:rPr>
              <a:t>错题档案，高考状元的葵花宝典）</a:t>
            </a:r>
            <a:endParaRPr lang="zh-CN" altLang="en-US" sz="4000" dirty="0">
              <a:solidFill>
                <a:srgbClr val="0000FF"/>
              </a:solidFill>
              <a:ea typeface="华文新魏" panose="02010800040101010101" pitchFamily="2" charset="-122"/>
            </a:endParaRPr>
          </a:p>
          <a:p>
            <a:pPr>
              <a:buNone/>
            </a:pPr>
            <a:r>
              <a:rPr lang="zh-CN" altLang="en-US" sz="4000" b="1" dirty="0">
                <a:solidFill>
                  <a:srgbClr val="FF0000"/>
                </a:solidFill>
                <a:ea typeface="华文新魏" panose="02010800040101010101" pitchFamily="2" charset="-122"/>
              </a:rPr>
              <a:t>一本笔记本</a:t>
            </a:r>
            <a:r>
              <a:rPr lang="zh-CN" altLang="en-US" sz="4000" dirty="0">
                <a:solidFill>
                  <a:srgbClr val="0000FF"/>
                </a:solidFill>
                <a:ea typeface="华文新魏" panose="02010800040101010101" pitchFamily="2" charset="-122"/>
              </a:rPr>
              <a:t>（至少够一学期用）</a:t>
            </a:r>
            <a:endParaRPr lang="zh-CN" altLang="en-US" sz="4000" dirty="0">
              <a:solidFill>
                <a:srgbClr val="0000FF"/>
              </a:solidFill>
              <a:ea typeface="华文新魏" panose="02010800040101010101" pitchFamily="2" charset="-122"/>
            </a:endParaRPr>
          </a:p>
          <a:p>
            <a:pPr>
              <a:buNone/>
            </a:pPr>
            <a:r>
              <a:rPr lang="zh-CN" altLang="en-US" sz="4000" b="1" dirty="0">
                <a:solidFill>
                  <a:srgbClr val="FF0000"/>
                </a:solidFill>
                <a:ea typeface="华文新魏" panose="02010800040101010101" pitchFamily="2" charset="-122"/>
              </a:rPr>
              <a:t>一本字典</a:t>
            </a:r>
            <a:endParaRPr lang="zh-CN" altLang="en-US" sz="4000" b="1" dirty="0">
              <a:solidFill>
                <a:srgbClr val="FF0000"/>
              </a:solidFill>
              <a:ea typeface="华文新魏" panose="02010800040101010101" pitchFamily="2" charset="-122"/>
            </a:endParaRPr>
          </a:p>
          <a:p>
            <a:pPr>
              <a:buNone/>
            </a:pPr>
            <a:r>
              <a:rPr lang="zh-CN" altLang="en-US" sz="4000" b="1" dirty="0">
                <a:solidFill>
                  <a:srgbClr val="FF0000"/>
                </a:solidFill>
                <a:ea typeface="华文新魏" panose="02010800040101010101" pitchFamily="2" charset="-122"/>
              </a:rPr>
              <a:t>一篇课文</a:t>
            </a:r>
            <a:r>
              <a:rPr lang="zh-CN" altLang="en-US" sz="4000" dirty="0">
                <a:solidFill>
                  <a:srgbClr val="0000FF"/>
                </a:solidFill>
                <a:ea typeface="华文新魏" panose="02010800040101010101" pitchFamily="2" charset="-122"/>
              </a:rPr>
              <a:t>（每个单元阅读部分）</a:t>
            </a:r>
            <a:endParaRPr lang="zh-CN" altLang="en-US" sz="4000" dirty="0">
              <a:solidFill>
                <a:srgbClr val="0000FF"/>
              </a:solidFill>
              <a:ea typeface="华文新魏" panose="02010800040101010101" pitchFamily="2" charset="-122"/>
            </a:endParaRPr>
          </a:p>
          <a:p>
            <a:pPr>
              <a:buNone/>
            </a:pPr>
            <a:r>
              <a:rPr lang="zh-CN" altLang="en-US" sz="4000" dirty="0">
                <a:solidFill>
                  <a:srgbClr val="FF0066"/>
                </a:solidFill>
                <a:ea typeface="华文新魏" panose="02010800040101010101" pitchFamily="2" charset="-122"/>
              </a:rPr>
              <a:t>或者一本易被作文</a:t>
            </a:r>
            <a:r>
              <a:rPr lang="zh-CN" altLang="en-US" sz="4000" dirty="0">
                <a:solidFill>
                  <a:srgbClr val="0000FF"/>
                </a:solidFill>
                <a:ea typeface="华文新魏" panose="02010800040101010101" pitchFamily="2" charset="-122"/>
              </a:rPr>
              <a:t>（每周一篇）</a:t>
            </a:r>
            <a:endParaRPr lang="zh-CN" altLang="en-US" sz="4000" dirty="0">
              <a:solidFill>
                <a:srgbClr val="0000FF"/>
              </a:solidFill>
              <a:ea typeface="华文新魏" panose="02010800040101010101" pitchFamily="2" charset="-122"/>
            </a:endParaRPr>
          </a:p>
        </p:txBody>
      </p:sp>
      <p:sp>
        <p:nvSpPr>
          <p:cNvPr id="15362" name="矩形 17410"/>
          <p:cNvSpPr/>
          <p:nvPr/>
        </p:nvSpPr>
        <p:spPr>
          <a:xfrm rot="5400000">
            <a:off x="-1957387" y="3008313"/>
            <a:ext cx="4749800" cy="692150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solidFill>
                  <a:srgbClr val="0000FF"/>
                </a:solidFill>
                <a:effectLst>
                  <a:outerShdw dist="35921" dir="2699999" algn="ctr" rotWithShape="0">
                    <a:srgbClr val="000000">
                      <a:alpha val="78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学习要求五个一</a:t>
            </a:r>
            <a:endParaRPr lang="zh-CN" altLang="en-US" sz="3600">
              <a:solidFill>
                <a:srgbClr val="0000FF"/>
              </a:solidFill>
              <a:effectLst>
                <a:outerShdw dist="35921" dir="2699999" algn="ctr" rotWithShape="0">
                  <a:srgbClr val="000000">
                    <a:alpha val="78999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19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charRg st="19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41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charRg st="41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56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charRg st="56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61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0">
                                            <p:txEl>
                                              <p:charRg st="61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76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0">
                                            <p:txEl>
                                              <p:charRg st="76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矩形 18433"/>
          <p:cNvSpPr/>
          <p:nvPr/>
        </p:nvSpPr>
        <p:spPr>
          <a:xfrm>
            <a:off x="1619250" y="692150"/>
            <a:ext cx="7524750" cy="49672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今天我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背单词</a:t>
            </a: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了吗？</a:t>
            </a:r>
            <a:endParaRPr lang="zh-CN" altLang="en-US" sz="4000">
              <a:latin typeface="Arial" panose="020B0604020202020204" pitchFamily="34" charset="0"/>
              <a:ea typeface="华文新魏" panose="02010800040101010101" pitchFamily="2" charset="-122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今天我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完成作业</a:t>
            </a: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了吗？</a:t>
            </a:r>
            <a:endParaRPr lang="zh-CN" altLang="en-US" sz="4000">
              <a:latin typeface="Arial" panose="020B0604020202020204" pitchFamily="34" charset="0"/>
              <a:ea typeface="华文新魏" panose="02010800040101010101" pitchFamily="2" charset="-122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今天我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预习</a:t>
            </a: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了吗？</a:t>
            </a:r>
            <a:endParaRPr lang="zh-CN" altLang="en-US" sz="4000">
              <a:latin typeface="Arial" panose="020B0604020202020204" pitchFamily="34" charset="0"/>
              <a:ea typeface="华文新魏" panose="02010800040101010101" pitchFamily="2" charset="-122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今天我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复习</a:t>
            </a: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了吗？</a:t>
            </a:r>
            <a:endParaRPr lang="zh-CN" altLang="en-US" sz="4000">
              <a:latin typeface="Arial" panose="020B0604020202020204" pitchFamily="34" charset="0"/>
              <a:ea typeface="华文新魏" panose="02010800040101010101" pitchFamily="2" charset="-122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今天我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大声朗读</a:t>
            </a: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了吗？</a:t>
            </a:r>
            <a:endParaRPr lang="zh-CN" altLang="en-US" sz="4000">
              <a:latin typeface="Arial" panose="020B0604020202020204" pitchFamily="34" charset="0"/>
              <a:ea typeface="华文新魏" panose="02010800040101010101" pitchFamily="2" charset="-122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今天我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阅读</a:t>
            </a: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了吗？</a:t>
            </a:r>
            <a:endParaRPr lang="zh-CN" altLang="en-US" sz="4000">
              <a:latin typeface="Arial" panose="020B0604020202020204" pitchFamily="34" charset="0"/>
              <a:ea typeface="华文新魏" panose="02010800040101010101" pitchFamily="2" charset="-122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今天我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听录音</a:t>
            </a: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了吗？</a:t>
            </a:r>
            <a:endParaRPr lang="zh-CN" altLang="en-US" sz="4000">
              <a:latin typeface="Arial" panose="020B0604020202020204" pitchFamily="34" charset="0"/>
              <a:ea typeface="华文新魏" panose="02010800040101010101" pitchFamily="2" charset="-122"/>
            </a:endParaRPr>
          </a:p>
          <a:p>
            <a:pPr marL="342900" indent="-342900">
              <a:spcBef>
                <a:spcPct val="20000"/>
              </a:spcBef>
              <a:buChar char="•"/>
            </a:pP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今天我试着</a:t>
            </a:r>
            <a:r>
              <a:rPr lang="zh-CN" altLang="en-US" sz="400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用英语交流</a:t>
            </a:r>
            <a:r>
              <a:rPr lang="zh-CN" altLang="en-US" sz="4000">
                <a:latin typeface="Arial" panose="020B0604020202020204" pitchFamily="34" charset="0"/>
                <a:ea typeface="华文新魏" panose="02010800040101010101" pitchFamily="2" charset="-122"/>
              </a:rPr>
              <a:t>了吗？</a:t>
            </a:r>
            <a:endParaRPr lang="zh-CN" altLang="en-US" sz="4000">
              <a:latin typeface="Arial" panose="020B0604020202020204" pitchFamily="34" charset="0"/>
              <a:ea typeface="华文新魏" panose="02010800040101010101" pitchFamily="2" charset="-122"/>
            </a:endParaRPr>
          </a:p>
        </p:txBody>
      </p:sp>
      <p:sp>
        <p:nvSpPr>
          <p:cNvPr id="16386" name="矩形 18434"/>
          <p:cNvSpPr/>
          <p:nvPr/>
        </p:nvSpPr>
        <p:spPr>
          <a:xfrm rot="5400000">
            <a:off x="-2033587" y="3084513"/>
            <a:ext cx="4751387" cy="539750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solidFill>
                  <a:srgbClr val="0000FF"/>
                </a:solidFill>
                <a:effectLst>
                  <a:outerShdw dist="35921" dir="2699999" algn="ctr" rotWithShape="0">
                    <a:srgbClr val="000000">
                      <a:alpha val="78999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英语学习一日常规</a:t>
            </a:r>
            <a:endParaRPr lang="zh-CN" altLang="en-US" sz="3600">
              <a:solidFill>
                <a:srgbClr val="0000FF"/>
              </a:solidFill>
              <a:effectLst>
                <a:outerShdw dist="35921" dir="2699999" algn="ctr" rotWithShape="0">
                  <a:srgbClr val="000000">
                    <a:alpha val="78999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标题 4198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 altLang="en-US" dirty="0"/>
              <a:t>记忆妙法</a:t>
            </a:r>
            <a:endParaRPr lang="zh-CN" altLang="en-US" dirty="0"/>
          </a:p>
        </p:txBody>
      </p:sp>
      <p:sp>
        <p:nvSpPr>
          <p:cNvPr id="17410" name="文本占位符 41986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en-US" altLang="zh-CN"/>
              <a:t>1.</a:t>
            </a:r>
            <a:endParaRPr lang="en-US" altLang="zh-CN"/>
          </a:p>
          <a:p>
            <a:r>
              <a:rPr lang="zh-CN" altLang="en-US" dirty="0"/>
              <a:t>想要单词不写错，语音这关还得过；</a:t>
            </a:r>
            <a:endParaRPr lang="zh-CN" altLang="en-US" dirty="0"/>
          </a:p>
          <a:p>
            <a:r>
              <a:rPr lang="zh-CN" altLang="en-US" dirty="0"/>
              <a:t>读音规律掌握好，拼写这关少差错。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pPr algn="r"/>
            <a:endParaRPr lang="zh-CN" altLang="en-US" dirty="0"/>
          </a:p>
          <a:p>
            <a:pPr algn="r"/>
            <a:r>
              <a:rPr lang="zh-CN" altLang="en-US" dirty="0"/>
              <a:t>语音记忆法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标题 4300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en-US" altLang="zh-CN"/>
              <a:t>2.</a:t>
            </a:r>
            <a:endParaRPr lang="en-US" altLang="zh-CN"/>
          </a:p>
        </p:txBody>
      </p:sp>
      <p:sp>
        <p:nvSpPr>
          <p:cNvPr id="18434" name="文本占位符 43010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 dirty="0"/>
              <a:t>记单词要五到，眼嘴手脑齐开炮；</a:t>
            </a:r>
            <a:endParaRPr lang="zh-CN" altLang="en-US" dirty="0"/>
          </a:p>
          <a:p>
            <a:r>
              <a:rPr lang="zh-CN" altLang="en-US" dirty="0"/>
              <a:t>读写背默各几遍，词形词义自然现。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pPr algn="r"/>
            <a:r>
              <a:rPr lang="zh-CN" altLang="en-US" dirty="0"/>
              <a:t>“五到”记忆法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标题 4403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ln/>
        </p:spPr>
        <p:txBody>
          <a:bodyPr anchor="ctr"/>
          <a:p>
            <a:pPr algn="l"/>
            <a:r>
              <a:rPr lang="en-US" altLang="zh-CN"/>
              <a:t>3.</a:t>
            </a:r>
            <a:endParaRPr lang="en-US" altLang="zh-CN"/>
          </a:p>
        </p:txBody>
      </p:sp>
      <p:sp>
        <p:nvSpPr>
          <p:cNvPr id="19458" name="文本占位符 44034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 dirty="0"/>
              <a:t>记过单词莫靠边，几天之后再看看；</a:t>
            </a:r>
            <a:endParaRPr lang="zh-CN" altLang="en-US" dirty="0"/>
          </a:p>
          <a:p>
            <a:r>
              <a:rPr lang="zh-CN" altLang="en-US" dirty="0"/>
              <a:t>似忘非忘又温习，反反复复印心间。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pPr algn="r"/>
            <a:r>
              <a:rPr lang="zh-CN" altLang="en-US" dirty="0"/>
              <a:t>循环记忆法</a:t>
            </a:r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标题 4505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en-US" altLang="zh-CN"/>
              <a:t>4.</a:t>
            </a:r>
            <a:endParaRPr lang="en-US" altLang="zh-CN"/>
          </a:p>
        </p:txBody>
      </p:sp>
      <p:sp>
        <p:nvSpPr>
          <p:cNvPr id="20482" name="文本占位符 45058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 dirty="0"/>
              <a:t>单词多了别心烦，分片分组来攻占；</a:t>
            </a:r>
            <a:endParaRPr lang="zh-CN" altLang="en-US" dirty="0"/>
          </a:p>
          <a:p>
            <a:r>
              <a:rPr lang="zh-CN" altLang="en-US" dirty="0"/>
              <a:t>五个一组先吃掉，几组连成一大片。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pPr algn="r"/>
            <a:r>
              <a:rPr lang="zh-CN" altLang="en-US" dirty="0"/>
              <a:t>分组记忆法</a:t>
            </a:r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标题 4608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en-US" altLang="zh-CN"/>
              <a:t>5.</a:t>
            </a:r>
            <a:endParaRPr lang="en-US" altLang="zh-CN"/>
          </a:p>
        </p:txBody>
      </p:sp>
      <p:sp>
        <p:nvSpPr>
          <p:cNvPr id="21506" name="文本占位符 46082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 dirty="0"/>
              <a:t>结合词组句子记，有情有景有意义；</a:t>
            </a:r>
            <a:endParaRPr lang="zh-CN" altLang="en-US" dirty="0"/>
          </a:p>
          <a:p>
            <a:r>
              <a:rPr lang="zh-CN" altLang="en-US" dirty="0"/>
              <a:t>重点段落需背诵，理解深刻有乐趣。</a:t>
            </a:r>
            <a:endParaRPr lang="zh-CN" altLang="en-US" dirty="0"/>
          </a:p>
          <a:p>
            <a:endParaRPr lang="en-US" altLang="zh-CN"/>
          </a:p>
          <a:p>
            <a:endParaRPr lang="en-US" altLang="zh-CN"/>
          </a:p>
          <a:p>
            <a:pPr algn="r"/>
            <a:r>
              <a:rPr lang="zh-CN" altLang="en-US" dirty="0"/>
              <a:t>理解记忆法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文本框 6145"/>
          <p:cNvSpPr txBox="1"/>
          <p:nvPr/>
        </p:nvSpPr>
        <p:spPr>
          <a:xfrm>
            <a:off x="1676400" y="1447800"/>
            <a:ext cx="6705600" cy="6397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An 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unforgettable</a:t>
            </a: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 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experience</a:t>
            </a:r>
            <a:endParaRPr lang="zh-CN" altLang="en-US" sz="36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6147" name="文本框 6146"/>
          <p:cNvSpPr txBox="1"/>
          <p:nvPr/>
        </p:nvSpPr>
        <p:spPr>
          <a:xfrm>
            <a:off x="2438400" y="152400"/>
            <a:ext cx="4649788" cy="6397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A 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five-day </a:t>
            </a: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 training</a:t>
            </a:r>
            <a:endParaRPr lang="zh-CN" altLang="en-US" sz="36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6148" name="文本框 6147"/>
          <p:cNvSpPr txBox="1"/>
          <p:nvPr/>
        </p:nvSpPr>
        <p:spPr>
          <a:xfrm>
            <a:off x="1295400" y="2286000"/>
            <a:ext cx="6096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华文新魏" panose="02010800040101010101" pitchFamily="2" charset="-122"/>
              </a:rPr>
              <a:t>Unity is strength/ victory.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49" name="文本框 6148"/>
          <p:cNvSpPr txBox="1"/>
          <p:nvPr/>
        </p:nvSpPr>
        <p:spPr>
          <a:xfrm>
            <a:off x="1524000" y="4191000"/>
            <a:ext cx="7848600" cy="1190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华文新魏" panose="02010800040101010101" pitchFamily="2" charset="-122"/>
              </a:rPr>
              <a:t>Facing the difficulty, we should never give up.</a:t>
            </a:r>
            <a:endParaRPr lang="en-US" altLang="zh-CN" sz="360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6150" name="文本框 6149"/>
          <p:cNvSpPr txBox="1"/>
          <p:nvPr/>
        </p:nvSpPr>
        <p:spPr>
          <a:xfrm>
            <a:off x="1752600" y="152400"/>
            <a:ext cx="5867400" cy="6397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A</a:t>
            </a:r>
            <a:r>
              <a:rPr lang="zh-CN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 five-day</a:t>
            </a: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 </a:t>
            </a:r>
            <a:r>
              <a:rPr lang="zh-CN" altLang="en-US" sz="3600" dirty="0">
                <a:solidFill>
                  <a:srgbClr val="00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military</a:t>
            </a: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 training</a:t>
            </a:r>
            <a:endParaRPr lang="zh-CN" altLang="en-US" sz="36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6151" name="直接连接符 6150"/>
          <p:cNvSpPr/>
          <p:nvPr/>
        </p:nvSpPr>
        <p:spPr>
          <a:xfrm>
            <a:off x="4419600" y="838200"/>
            <a:ext cx="0" cy="4572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152" name="文本框 6151"/>
          <p:cNvSpPr txBox="1"/>
          <p:nvPr/>
        </p:nvSpPr>
        <p:spPr>
          <a:xfrm>
            <a:off x="1447800" y="3276600"/>
            <a:ext cx="2362200" cy="6397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Teamwork</a:t>
            </a:r>
            <a:endParaRPr lang="zh-CN" altLang="en-US" sz="36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pic>
        <p:nvPicPr>
          <p:cNvPr id="6153" name="图片 6152" descr="b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" y="2286000"/>
            <a:ext cx="762000" cy="685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4" name="图片 6153" descr="b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800" y="3200400"/>
            <a:ext cx="762000" cy="685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5" name="图片 6154" descr="b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800" y="4114800"/>
            <a:ext cx="762000" cy="685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49" grpId="0"/>
      <p:bldP spid="6150" grpId="0" bldLvl="0" animBg="1"/>
      <p:bldP spid="615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标题 4710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en-US" altLang="zh-CN"/>
              <a:t>6.</a:t>
            </a:r>
            <a:endParaRPr lang="en-US" altLang="zh-CN"/>
          </a:p>
        </p:txBody>
      </p:sp>
      <p:sp>
        <p:nvSpPr>
          <p:cNvPr id="22530" name="文本占位符 47106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 dirty="0"/>
              <a:t>分类归纳便于记，同类词汇放一起；</a:t>
            </a:r>
            <a:endParaRPr lang="zh-CN" altLang="en-US" dirty="0"/>
          </a:p>
          <a:p>
            <a:r>
              <a:rPr lang="en-US" altLang="zh-CN"/>
              <a:t>Bike</a:t>
            </a:r>
            <a:r>
              <a:rPr lang="zh-CN" altLang="en-US" dirty="0"/>
              <a:t>、</a:t>
            </a:r>
            <a:r>
              <a:rPr lang="en-US" altLang="zh-CN"/>
              <a:t>plane</a:t>
            </a:r>
            <a:r>
              <a:rPr lang="zh-CN" altLang="en-US" dirty="0"/>
              <a:t>和</a:t>
            </a:r>
            <a:r>
              <a:rPr lang="en-US" altLang="zh-CN"/>
              <a:t>jeep</a:t>
            </a:r>
            <a:r>
              <a:rPr lang="zh-CN" altLang="en-US" dirty="0"/>
              <a:t>，归到交通工具里。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pPr algn="r"/>
            <a:r>
              <a:rPr lang="zh-CN" altLang="en-US" dirty="0"/>
              <a:t>归纳记忆法</a:t>
            </a: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标题 4812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en-US" altLang="zh-CN"/>
              <a:t>7.</a:t>
            </a:r>
            <a:endParaRPr lang="en-US" altLang="zh-CN"/>
          </a:p>
        </p:txBody>
      </p:sp>
      <p:sp>
        <p:nvSpPr>
          <p:cNvPr id="23554" name="文本占位符 48130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 dirty="0"/>
              <a:t>同义近义反义词，辨析对比来记忆；</a:t>
            </a:r>
            <a:endParaRPr lang="zh-CN" altLang="en-US" dirty="0"/>
          </a:p>
          <a:p>
            <a:r>
              <a:rPr lang="zh-CN" altLang="en-US" dirty="0"/>
              <a:t>比较对照才开窍，印象深刻记得牢。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pPr algn="r"/>
            <a:r>
              <a:rPr lang="zh-CN" altLang="en-US" dirty="0"/>
              <a:t>对比记忆法</a:t>
            </a:r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标题 4915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en-US" altLang="zh-CN"/>
              <a:t>8.</a:t>
            </a:r>
            <a:endParaRPr lang="en-US" altLang="zh-CN"/>
          </a:p>
        </p:txBody>
      </p:sp>
      <p:sp>
        <p:nvSpPr>
          <p:cNvPr id="24578" name="文本占位符 49154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 dirty="0"/>
              <a:t>单词长了容易忘，卡片纸条来帮忙；</a:t>
            </a:r>
            <a:endParaRPr lang="zh-CN" altLang="en-US" dirty="0"/>
          </a:p>
          <a:p>
            <a:r>
              <a:rPr lang="en-US" altLang="zh-CN"/>
              <a:t>Mathematics</a:t>
            </a:r>
            <a:r>
              <a:rPr lang="zh-CN" altLang="en-US" dirty="0"/>
              <a:t>不好记，纸条贴到</a:t>
            </a:r>
            <a:r>
              <a:rPr lang="en-US" altLang="zh-CN"/>
              <a:t>《</a:t>
            </a:r>
            <a:r>
              <a:rPr lang="zh-CN" altLang="en-US" dirty="0"/>
              <a:t>数学</a:t>
            </a:r>
            <a:r>
              <a:rPr lang="en-US" altLang="zh-CN"/>
              <a:t>》</a:t>
            </a:r>
            <a:r>
              <a:rPr lang="zh-CN" altLang="en-US" dirty="0"/>
              <a:t>上。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pPr algn="r"/>
            <a:r>
              <a:rPr lang="zh-CN" altLang="en-US" dirty="0"/>
              <a:t>卡片记忆法</a:t>
            </a: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标题 5017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en-US" altLang="zh-CN"/>
              <a:t>9.</a:t>
            </a:r>
            <a:endParaRPr lang="en-US" altLang="zh-CN"/>
          </a:p>
        </p:txBody>
      </p:sp>
      <p:sp>
        <p:nvSpPr>
          <p:cNvPr id="25602" name="文本占位符 50178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 dirty="0"/>
              <a:t>构词法，要学习，前缀，后缀，有规律；</a:t>
            </a:r>
            <a:endParaRPr lang="zh-CN" altLang="en-US" dirty="0"/>
          </a:p>
          <a:p>
            <a:r>
              <a:rPr lang="zh-CN" altLang="en-US" dirty="0"/>
              <a:t>转换常把词类变，合成本是二和一。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pPr algn="r"/>
            <a:r>
              <a:rPr lang="zh-CN" altLang="en-US" dirty="0"/>
              <a:t>构词法记忆</a:t>
            </a:r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标题 5120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pPr algn="l"/>
            <a:r>
              <a:rPr lang="en-US" altLang="zh-CN"/>
              <a:t>10.</a:t>
            </a:r>
            <a:endParaRPr lang="en-US" altLang="zh-CN"/>
          </a:p>
        </p:txBody>
      </p:sp>
      <p:sp>
        <p:nvSpPr>
          <p:cNvPr id="26626" name="文本占位符 51202"/>
          <p:cNvSpPr>
            <a:spLocks noGrp="1"/>
          </p:cNvSpPr>
          <p:nvPr>
            <p:ph idx="1"/>
          </p:nvPr>
        </p:nvSpPr>
        <p:spPr>
          <a:ln/>
        </p:spPr>
        <p:txBody>
          <a:bodyPr anchor="t"/>
          <a:p>
            <a:r>
              <a:rPr lang="zh-CN" altLang="en-US" dirty="0"/>
              <a:t>课外读物有情趣，单词复现便于记；</a:t>
            </a:r>
            <a:endParaRPr lang="zh-CN" altLang="en-US" dirty="0"/>
          </a:p>
          <a:p>
            <a:r>
              <a:rPr lang="zh-CN" altLang="en-US" dirty="0"/>
              <a:t>只要坚持常阅读，一举几得大有益。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pPr algn="r"/>
            <a:r>
              <a:rPr lang="zh-CN" altLang="en-US" dirty="0"/>
              <a:t>阅读记忆法</a:t>
            </a:r>
            <a:endParaRPr lang="zh-CN" altLang="en-US" dirty="0"/>
          </a:p>
          <a:p>
            <a:pPr algn="r"/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文本框 19457"/>
          <p:cNvSpPr txBox="1"/>
          <p:nvPr/>
        </p:nvSpPr>
        <p:spPr>
          <a:xfrm>
            <a:off x="0" y="381000"/>
            <a:ext cx="9144000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003399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What do you think is the most important part in English learning?</a:t>
            </a:r>
            <a:endParaRPr lang="en-US" altLang="zh-CN" sz="3200">
              <a:solidFill>
                <a:srgbClr val="003399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9459" name="文本框 19458"/>
          <p:cNvSpPr txBox="1"/>
          <p:nvPr/>
        </p:nvSpPr>
        <p:spPr>
          <a:xfrm>
            <a:off x="212725" y="1625600"/>
            <a:ext cx="21637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Grammar?</a:t>
            </a:r>
            <a:endParaRPr lang="en-US" altLang="zh-CN" sz="3200">
              <a:solidFill>
                <a:srgbClr val="CC00FF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9460" name="文本框 19459"/>
          <p:cNvSpPr txBox="1"/>
          <p:nvPr/>
        </p:nvSpPr>
        <p:spPr>
          <a:xfrm>
            <a:off x="152400" y="2239963"/>
            <a:ext cx="240347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Sentences?</a:t>
            </a:r>
            <a:endParaRPr lang="en-US" altLang="zh-CN" sz="3200">
              <a:solidFill>
                <a:srgbClr val="CC00FF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9461" name="文本框 19460"/>
          <p:cNvSpPr txBox="1"/>
          <p:nvPr/>
        </p:nvSpPr>
        <p:spPr>
          <a:xfrm>
            <a:off x="2819400" y="1676400"/>
            <a:ext cx="23018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Listening? </a:t>
            </a:r>
            <a:endParaRPr lang="en-US" altLang="zh-CN" sz="3200">
              <a:solidFill>
                <a:srgbClr val="CC00FF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9462" name="文本框 19461"/>
          <p:cNvSpPr txBox="1"/>
          <p:nvPr/>
        </p:nvSpPr>
        <p:spPr>
          <a:xfrm>
            <a:off x="2819400" y="2332038"/>
            <a:ext cx="20843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Reading? </a:t>
            </a:r>
            <a:endParaRPr lang="en-US" altLang="zh-CN" sz="3200">
              <a:solidFill>
                <a:srgbClr val="CC00FF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9463" name="文本框 19462"/>
          <p:cNvSpPr txBox="1"/>
          <p:nvPr/>
        </p:nvSpPr>
        <p:spPr>
          <a:xfrm>
            <a:off x="5410200" y="1676400"/>
            <a:ext cx="20574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Writing? </a:t>
            </a:r>
            <a:endParaRPr lang="en-US" altLang="zh-CN" sz="3200">
              <a:solidFill>
                <a:srgbClr val="CC00FF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9464" name="文本框 19463"/>
          <p:cNvSpPr txBox="1"/>
          <p:nvPr/>
        </p:nvSpPr>
        <p:spPr>
          <a:xfrm>
            <a:off x="5334000" y="2362200"/>
            <a:ext cx="23050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Speaking? </a:t>
            </a:r>
            <a:endParaRPr lang="en-US" altLang="zh-CN" sz="3200">
              <a:solidFill>
                <a:srgbClr val="CC00FF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9465" name="文本框 19464"/>
          <p:cNvSpPr txBox="1"/>
          <p:nvPr/>
        </p:nvSpPr>
        <p:spPr>
          <a:xfrm>
            <a:off x="133350" y="2971800"/>
            <a:ext cx="27241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Vocabulary? </a:t>
            </a:r>
            <a:endParaRPr lang="en-US" altLang="zh-CN" sz="3200">
              <a:solidFill>
                <a:srgbClr val="CC00FF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9466" name="文本框 19465"/>
          <p:cNvSpPr txBox="1"/>
          <p:nvPr/>
        </p:nvSpPr>
        <p:spPr>
          <a:xfrm>
            <a:off x="2133600" y="1981200"/>
            <a:ext cx="5422900" cy="109855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600">
                <a:solidFill>
                  <a:srgbClr val="CC00FF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Vocabulary</a:t>
            </a:r>
            <a:r>
              <a:rPr lang="zh-CN" altLang="en-US" sz="6600">
                <a:solidFill>
                  <a:srgbClr val="CC00FF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！</a:t>
            </a:r>
            <a:endParaRPr lang="zh-CN" altLang="en-US" sz="6600">
              <a:solidFill>
                <a:srgbClr val="CC00FF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9467" name="文本框 19466"/>
          <p:cNvSpPr txBox="1"/>
          <p:nvPr/>
        </p:nvSpPr>
        <p:spPr>
          <a:xfrm>
            <a:off x="228600" y="3657600"/>
            <a:ext cx="5791200" cy="301625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“Without grammar, very little can be conveyed (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传达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); without vocabulary, nothing can be conveyed.”</a:t>
            </a:r>
            <a:r>
              <a:rPr lang="en-US" altLang="zh-CN" sz="3200" b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endParaRPr lang="en-US" altLang="zh-CN" sz="3200" b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 b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——D.A. Wilkins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（著名语言学家）</a:t>
            </a:r>
            <a:r>
              <a:rPr lang="zh-CN" altLang="en-US" sz="1800" b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18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  <p:bldP spid="19462" grpId="0"/>
      <p:bldP spid="19463" grpId="0"/>
      <p:bldP spid="19464" grpId="0"/>
      <p:bldP spid="19465" grpId="0"/>
      <p:bldP spid="19466" grpId="0" animBg="1"/>
      <p:bldP spid="1946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482" name="组合 20481"/>
          <p:cNvGrpSpPr/>
          <p:nvPr/>
        </p:nvGrpSpPr>
        <p:grpSpPr>
          <a:xfrm>
            <a:off x="457200" y="1219200"/>
            <a:ext cx="8001000" cy="3052763"/>
            <a:chOff x="0" y="0"/>
            <a:chExt cx="5040" cy="1923"/>
          </a:xfrm>
        </p:grpSpPr>
        <p:sp>
          <p:nvSpPr>
            <p:cNvPr id="28674" name="矩形 20482"/>
            <p:cNvSpPr/>
            <p:nvPr/>
          </p:nvSpPr>
          <p:spPr>
            <a:xfrm>
              <a:off x="0" y="0"/>
              <a:ext cx="5040" cy="1923"/>
            </a:xfrm>
            <a:prstGeom prst="rect">
              <a:avLst/>
            </a:prstGeom>
          </p:spPr>
          <p:txBody>
            <a:bodyPr wrap="none" fromWordArt="1">
              <a:prstTxWarp prst="textArchUp">
                <a:avLst>
                  <a:gd name="adj" fmla="val 11370362"/>
                </a:avLst>
              </a:prstTxWarp>
              <a:normAutofit/>
            </a:bodyPr>
            <a:p>
              <a:pPr algn="ctr"/>
              <a:r>
                <a:rPr lang="zh-CN" altLang="en-US" sz="7200">
                  <a:ln w="19050" cap="flat" cmpd="sng">
                    <a:solidFill>
                      <a:srgbClr val="FF00FF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宋体" panose="02010600030101010101" pitchFamily="2" charset="-122"/>
                  <a:ea typeface="宋体" panose="02010600030101010101" pitchFamily="2" charset="-122"/>
                </a:rPr>
                <a:t>How to recite words</a:t>
              </a:r>
              <a:endParaRPr lang="zh-CN" altLang="en-US" sz="7200">
                <a:ln w="19050" cap="flat" cmpd="sng">
                  <a:solidFill>
                    <a:srgbClr val="FF00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8675" name="矩形 20483"/>
            <p:cNvSpPr/>
            <p:nvPr/>
          </p:nvSpPr>
          <p:spPr>
            <a:xfrm>
              <a:off x="912" y="1104"/>
              <a:ext cx="3168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6600">
                  <a:ln w="19050" cap="flat" cmpd="sng">
                    <a:solidFill>
                      <a:srgbClr val="FF00FF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solidFill>
                    <a:srgbClr val="B2B2B2">
                      <a:alpha val="50000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宋体" panose="02010600030101010101" pitchFamily="2" charset="-122"/>
                  <a:ea typeface="宋体" panose="02010600030101010101" pitchFamily="2" charset="-122"/>
                </a:rPr>
                <a:t>efficiently?</a:t>
              </a:r>
              <a:endParaRPr lang="zh-CN" altLang="en-US" sz="6600">
                <a:ln w="19050" cap="flat" cmpd="sng">
                  <a:solidFill>
                    <a:srgbClr val="FF00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文本框 21505"/>
          <p:cNvSpPr txBox="1"/>
          <p:nvPr/>
        </p:nvSpPr>
        <p:spPr>
          <a:xfrm>
            <a:off x="-73025" y="838200"/>
            <a:ext cx="9140825" cy="4760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记忆单词的方法：</a:t>
            </a:r>
            <a:endParaRPr lang="zh-CN" altLang="en-US" sz="36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一、读音规则法</a:t>
            </a:r>
            <a:endParaRPr lang="zh-CN" altLang="en-US" sz="36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二、分类对比记忆法</a:t>
            </a:r>
            <a:endParaRPr lang="zh-CN" altLang="en-US" sz="36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三、联想记忆法</a:t>
            </a:r>
            <a:endParaRPr lang="zh-CN" altLang="en-US" sz="36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四、构词记忆法</a:t>
            </a:r>
            <a:endParaRPr lang="zh-CN" altLang="en-US" sz="36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五、其他一些方法</a:t>
            </a:r>
            <a:endParaRPr lang="zh-CN" altLang="en-US" sz="36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6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9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6">
                                            <p:txEl>
                                              <p:charRg st="9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6">
                                            <p:txEl>
                                              <p:charRg st="9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06">
                                            <p:txEl>
                                              <p:charRg st="9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506">
                                            <p:txEl>
                                              <p:charRg st="9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1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6">
                                            <p:txEl>
                                              <p:charRg st="1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6">
                                            <p:txEl>
                                              <p:charRg st="1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6">
                                            <p:txEl>
                                              <p:charRg st="1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506">
                                            <p:txEl>
                                              <p:charRg st="1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2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6">
                                            <p:txEl>
                                              <p:charRg st="2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06">
                                            <p:txEl>
                                              <p:charRg st="2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06">
                                            <p:txEl>
                                              <p:charRg st="2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506">
                                            <p:txEl>
                                              <p:charRg st="27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35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06">
                                            <p:txEl>
                                              <p:charRg st="35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06">
                                            <p:txEl>
                                              <p:charRg st="35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06">
                                            <p:txEl>
                                              <p:charRg st="35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506">
                                            <p:txEl>
                                              <p:charRg st="35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06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06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06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506">
                                            <p:txEl>
                                              <p:charRg st="43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文本框 22529"/>
          <p:cNvSpPr txBox="1"/>
          <p:nvPr/>
        </p:nvSpPr>
        <p:spPr>
          <a:xfrm>
            <a:off x="0" y="457200"/>
            <a:ext cx="9144000" cy="69802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i="1" u="sng">
                <a:solidFill>
                  <a:srgbClr val="66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一、读音规则法记单词：</a:t>
            </a:r>
            <a:endParaRPr lang="zh-CN" altLang="en-US" sz="3600" i="1" u="sng">
              <a:solidFill>
                <a:srgbClr val="66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我们知道 英语总共有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26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个字母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48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个音标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其实每个字母或字母组合都发固定的音；反过来，每个音标都是由固定的字母或字母组合来发音的。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比如，</a:t>
            </a:r>
            <a:r>
              <a:rPr lang="en-US" altLang="zh-CN" sz="32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 </a:t>
            </a:r>
            <a:r>
              <a:rPr lang="zh-CN" altLang="en-US" sz="32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一般发 </a:t>
            </a:r>
            <a:r>
              <a:rPr lang="en-US" altLang="zh-CN" sz="32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/eɪ/, /æ/, /ə/</a:t>
            </a:r>
            <a:r>
              <a:rPr lang="en-US" altLang="zh-CN" sz="18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,  /ɒ/, /ɑ:/ </a:t>
            </a:r>
            <a:endParaRPr lang="en-US" altLang="zh-CN" sz="320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Late, hand, about, what, fast</a:t>
            </a:r>
            <a:endParaRPr lang="en-US" altLang="zh-CN" sz="320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 </a:t>
            </a:r>
            <a:r>
              <a:rPr lang="zh-CN" altLang="en-US" sz="32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一般发 </a:t>
            </a:r>
            <a:r>
              <a:rPr lang="en-US" altLang="zh-CN" sz="32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/əʊ/, /U:/, /ʌ/, /ə/, /ɒ/</a:t>
            </a:r>
            <a:r>
              <a:rPr lang="en-US" altLang="zh-CN" sz="1800" b="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sz="1800" b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Note, who, love, today, hot</a:t>
            </a:r>
            <a:r>
              <a:rPr lang="en-US" altLang="zh-CN" sz="1800" b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sz="1800" b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优点：</a:t>
            </a:r>
            <a:endParaRPr lang="zh-CN" altLang="en-US" sz="320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记得快，多，朗朗就上口</a:t>
            </a:r>
            <a:endParaRPr lang="zh-CN" altLang="en-US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缺点：</a:t>
            </a:r>
            <a:endParaRPr lang="zh-CN" altLang="en-US" sz="320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记形不义，语音要相对比较标准才可以</a:t>
            </a:r>
            <a:endParaRPr lang="zh-CN" altLang="en-US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2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2530">
                                            <p:txEl>
                                              <p:charRg st="12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35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530">
                                            <p:txEl>
                                              <p:charRg st="35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8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0">
                                            <p:txEl>
                                              <p:charRg st="8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0">
                                            <p:txEl>
                                              <p:charRg st="81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19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2530">
                                            <p:txEl>
                                              <p:charRg st="119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49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2530">
                                            <p:txEl>
                                              <p:charRg st="149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182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530">
                                            <p:txEl>
                                              <p:charRg st="182" end="2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211" end="2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2530">
                                            <p:txEl>
                                              <p:charRg st="211" end="2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215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2530">
                                            <p:txEl>
                                              <p:charRg st="215" end="2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227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2530">
                                            <p:txEl>
                                              <p:charRg st="227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231" end="2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530">
                                            <p:txEl>
                                              <p:charRg st="231" end="2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文本框 23553"/>
          <p:cNvSpPr txBox="1"/>
          <p:nvPr/>
        </p:nvSpPr>
        <p:spPr>
          <a:xfrm>
            <a:off x="0" y="0"/>
            <a:ext cx="9144000" cy="69770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i="1" u="sng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二、分类对比记忆法：</a:t>
            </a:r>
            <a:endParaRPr lang="zh-CN" altLang="en-US" sz="3600" i="1" u="sng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其实这是一种大家自不自觉都在使用的一种方法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大家从初中开始肯定就发现了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See-sea, right-write, meet-meat, too-two, study-learn, see-look-watch, good-well-nice</a:t>
            </a: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之间的区别与联系吧？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只有这样将知识归类对比，我们记得才会深刻，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那到底要怎样分类对比呢？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、同义词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、反义词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、同音词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、同类词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、同源词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、同形词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4">
                                            <p:txEl>
                                              <p:charRg st="1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4">
                                            <p:txEl>
                                              <p:charRg st="1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4">
                                            <p:txEl>
                                              <p:charRg st="1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33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554">
                                            <p:txEl>
                                              <p:charRg st="33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554">
                                            <p:txEl>
                                              <p:charRg st="33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554">
                                            <p:txEl>
                                              <p:charRg st="33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47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3554">
                                            <p:txEl>
                                              <p:charRg st="47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3554">
                                            <p:txEl>
                                              <p:charRg st="47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3554">
                                            <p:txEl>
                                              <p:charRg st="47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43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23554">
                                            <p:txEl>
                                              <p:charRg st="143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65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23554">
                                            <p:txEl>
                                              <p:charRg st="165" end="1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23554">
                                            <p:txEl>
                                              <p:charRg st="165" end="17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65" end="17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3554">
                                            <p:txEl>
                                              <p:charRg st="165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65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3554">
                                            <p:txEl>
                                              <p:charRg st="165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65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78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4">
                                            <p:txEl>
                                              <p:charRg st="178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554">
                                            <p:txEl>
                                              <p:charRg st="178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84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4">
                                            <p:txEl>
                                              <p:charRg st="184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554">
                                            <p:txEl>
                                              <p:charRg st="184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90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4">
                                            <p:txEl>
                                              <p:charRg st="190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554">
                                            <p:txEl>
                                              <p:charRg st="190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196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54">
                                            <p:txEl>
                                              <p:charRg st="196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554">
                                            <p:txEl>
                                              <p:charRg st="196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202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554">
                                            <p:txEl>
                                              <p:charRg st="202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554">
                                            <p:txEl>
                                              <p:charRg st="202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charRg st="208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554">
                                            <p:txEl>
                                              <p:charRg st="208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554">
                                            <p:txEl>
                                              <p:charRg st="208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文本框 7169"/>
          <p:cNvSpPr txBox="1"/>
          <p:nvPr/>
        </p:nvSpPr>
        <p:spPr>
          <a:xfrm>
            <a:off x="4800600" y="1752600"/>
            <a:ext cx="29718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宋体" panose="02010600030101010101" pitchFamily="2" charset="-122"/>
              </a:rPr>
              <a:t>large 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 size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1" name="文本框 7170"/>
          <p:cNvSpPr txBox="1"/>
          <p:nvPr/>
        </p:nvSpPr>
        <p:spPr>
          <a:xfrm>
            <a:off x="4800600" y="2362200"/>
            <a:ext cx="3962400" cy="14652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宋体" panose="02010600030101010101" pitchFamily="2" charset="-122"/>
              </a:rPr>
              <a:t>a beautiful school </a:t>
            </a:r>
            <a:endParaRPr lang="en-US" altLang="zh-CN" sz="36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with</a:t>
            </a:r>
            <a:r>
              <a:rPr lang="en-US" altLang="zh-CN" sz="3600">
                <a:latin typeface="Times New Roman" panose="02020603050405020304" pitchFamily="18" charset="0"/>
                <a:ea typeface="宋体" panose="02010600030101010101" pitchFamily="2" charset="-122"/>
              </a:rPr>
              <a:t>... 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123" name="文本框 7171"/>
          <p:cNvSpPr txBox="1"/>
          <p:nvPr/>
        </p:nvSpPr>
        <p:spPr>
          <a:xfrm>
            <a:off x="0" y="381000"/>
            <a:ext cx="9144000" cy="11890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</a:t>
            </a:r>
            <a:r>
              <a:rPr lang="zh-CN" altLang="en-US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What’s your first </a:t>
            </a:r>
            <a:r>
              <a:rPr lang="zh-CN" altLang="en-US" sz="3600" i="1" dirty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impression</a:t>
            </a:r>
            <a:r>
              <a:rPr lang="zh-CN" altLang="en-US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（印象）</a:t>
            </a:r>
            <a:r>
              <a:rPr lang="zh-CN" altLang="en-US" sz="3600" i="1" dirty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 </a:t>
            </a:r>
            <a:r>
              <a:rPr lang="zh-CN" altLang="en-US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of </a:t>
            </a:r>
            <a:r>
              <a:rPr lang="en-US" altLang="zh-CN" sz="3600" i="1">
                <a:latin typeface="Times New Roman" panose="02020603050405020304" pitchFamily="18" charset="0"/>
                <a:ea typeface="华文新魏" panose="02010800040101010101" pitchFamily="2" charset="-122"/>
              </a:rPr>
              <a:t> </a:t>
            </a:r>
            <a:r>
              <a:rPr lang="en-US" altLang="zh-CN" sz="3600" i="1" err="1">
                <a:latin typeface="Times New Roman" panose="02020603050405020304" pitchFamily="18" charset="0"/>
                <a:ea typeface="华文新魏" panose="02010800040101010101" pitchFamily="2" charset="-122"/>
              </a:rPr>
              <a:t>Huidong</a:t>
            </a:r>
            <a:r>
              <a:rPr lang="en-US" altLang="zh-CN" sz="3600" i="1">
                <a:latin typeface="Times New Roman" panose="02020603050405020304" pitchFamily="18" charset="0"/>
                <a:ea typeface="华文新魏" panose="02010800040101010101" pitchFamily="2" charset="-122"/>
              </a:rPr>
              <a:t> </a:t>
            </a:r>
            <a:r>
              <a:rPr lang="zh-CN" altLang="en-US" sz="3600" i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High School?</a:t>
            </a:r>
            <a:endParaRPr lang="zh-CN" altLang="en-US" sz="3600" i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4953000" y="4572000"/>
            <a:ext cx="32004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such….that…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4" name="文本框 7173"/>
          <p:cNvSpPr txBox="1"/>
          <p:nvPr/>
        </p:nvSpPr>
        <p:spPr>
          <a:xfrm>
            <a:off x="4876800" y="3886200"/>
            <a:ext cx="3124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latin typeface="Times New Roman" panose="02020603050405020304" pitchFamily="18" charset="0"/>
                <a:ea typeface="宋体" panose="02010600030101010101" pitchFamily="2" charset="-122"/>
              </a:rPr>
              <a:t>a place</a:t>
            </a: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where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5" name="矩形 7174"/>
          <p:cNvSpPr/>
          <p:nvPr/>
        </p:nvSpPr>
        <p:spPr>
          <a:xfrm>
            <a:off x="457200" y="5895975"/>
            <a:ext cx="4106863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realize one’s dream</a:t>
            </a:r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6" name="文本框 7175"/>
          <p:cNvSpPr txBox="1"/>
          <p:nvPr/>
        </p:nvSpPr>
        <p:spPr>
          <a:xfrm>
            <a:off x="4953000" y="5334000"/>
            <a:ext cx="3124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make progress</a:t>
            </a:r>
            <a:endParaRPr lang="en-US" altLang="zh-CN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7" name="文本框 7176"/>
          <p:cNvSpPr txBox="1"/>
          <p:nvPr/>
        </p:nvSpPr>
        <p:spPr>
          <a:xfrm>
            <a:off x="4724400" y="5943600"/>
            <a:ext cx="232727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>
                <a:latin typeface="Arial" panose="020B0604020202020204" pitchFamily="34" charset="0"/>
                <a:ea typeface="楷体_GB2312" pitchFamily="1" charset="-122"/>
              </a:rPr>
              <a:t>（实现梦想）</a:t>
            </a:r>
            <a:endParaRPr lang="zh-CN" altLang="en-US"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5129" name="矩形 7178"/>
          <p:cNvSpPr/>
          <p:nvPr/>
        </p:nvSpPr>
        <p:spPr>
          <a:xfrm>
            <a:off x="1600200" y="2590800"/>
            <a:ext cx="2057400" cy="15557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9600">
                <a:solidFill>
                  <a:srgbClr val="FF0066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﹖</a:t>
            </a:r>
            <a:endParaRPr lang="zh-CN" altLang="en-US" sz="9600" dirty="0">
              <a:solidFill>
                <a:srgbClr val="FF0066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  <p:bldP spid="7174" grpId="0"/>
      <p:bldP spid="7175" grpId="0"/>
      <p:bldP spid="7176" grpId="0"/>
      <p:bldP spid="717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文本框 24577"/>
          <p:cNvSpPr txBox="1"/>
          <p:nvPr/>
        </p:nvSpPr>
        <p:spPr>
          <a:xfrm>
            <a:off x="0" y="685800"/>
            <a:ext cx="7467600" cy="9191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choose / select 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seize / catch / grab / grasp</a:t>
            </a:r>
            <a:endParaRPr lang="en-US" altLang="zh-CN" sz="32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79" name="矩形 24578"/>
          <p:cNvSpPr/>
          <p:nvPr/>
        </p:nvSpPr>
        <p:spPr>
          <a:xfrm>
            <a:off x="228600" y="0"/>
            <a:ext cx="1555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33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同义词</a:t>
            </a:r>
            <a:endParaRPr lang="zh-CN" altLang="en-US" sz="3600">
              <a:solidFill>
                <a:srgbClr val="FF3300"/>
              </a:solidFill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24580" name="矩形 24579"/>
          <p:cNvSpPr/>
          <p:nvPr/>
        </p:nvSpPr>
        <p:spPr>
          <a:xfrm>
            <a:off x="76200" y="1600200"/>
            <a:ext cx="1555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33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反义词</a:t>
            </a:r>
            <a:endParaRPr lang="zh-CN" altLang="en-US" sz="3600">
              <a:solidFill>
                <a:srgbClr val="FF3300"/>
              </a:solidFill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24581" name="文本框 24580"/>
          <p:cNvSpPr txBox="1"/>
          <p:nvPr/>
        </p:nvSpPr>
        <p:spPr>
          <a:xfrm>
            <a:off x="0" y="2438400"/>
            <a:ext cx="7467600" cy="9191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Success/failure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Increase/decrease</a:t>
            </a:r>
            <a:endParaRPr lang="en-US" altLang="zh-CN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773" name="矩形 24581"/>
          <p:cNvSpPr/>
          <p:nvPr/>
        </p:nvSpPr>
        <p:spPr>
          <a:xfrm>
            <a:off x="5791200" y="76200"/>
            <a:ext cx="2012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33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同类词：</a:t>
            </a:r>
            <a:endParaRPr lang="zh-CN" altLang="en-US" sz="3600">
              <a:solidFill>
                <a:srgbClr val="FF3300"/>
              </a:solidFill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24583" name="文本框 24582"/>
          <p:cNvSpPr txBox="1"/>
          <p:nvPr/>
        </p:nvSpPr>
        <p:spPr>
          <a:xfrm>
            <a:off x="5562600" y="1066800"/>
            <a:ext cx="3049588" cy="20399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3200">
                <a:solidFill>
                  <a:srgbClr val="66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Vegetable:</a:t>
            </a: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32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3200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tomato; potato; carrot; cabbage, mushroom, cucumber …</a:t>
            </a:r>
            <a:endParaRPr lang="en-US" altLang="zh-CN" sz="3200" b="0">
              <a:solidFill>
                <a:srgbClr val="0066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775" name="矩形 24583"/>
          <p:cNvSpPr/>
          <p:nvPr/>
        </p:nvSpPr>
        <p:spPr>
          <a:xfrm>
            <a:off x="0" y="3429000"/>
            <a:ext cx="2012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33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同源词：</a:t>
            </a:r>
            <a:endParaRPr lang="zh-CN" altLang="en-US" sz="3600">
              <a:solidFill>
                <a:srgbClr val="FF3300"/>
              </a:solidFill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24585" name="文本框 24584"/>
          <p:cNvSpPr txBox="1"/>
          <p:nvPr/>
        </p:nvSpPr>
        <p:spPr>
          <a:xfrm>
            <a:off x="0" y="4267200"/>
            <a:ext cx="2574925" cy="20415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Employ</a:t>
            </a:r>
            <a:endParaRPr lang="en-US" altLang="zh-CN" sz="3200">
              <a:solidFill>
                <a:srgbClr val="CC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Employ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er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Employ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ee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employ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ment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586" name="文本框 24585"/>
          <p:cNvSpPr txBox="1"/>
          <p:nvPr/>
        </p:nvSpPr>
        <p:spPr>
          <a:xfrm>
            <a:off x="2514600" y="4419600"/>
            <a:ext cx="3048000" cy="20431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v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雇佣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 </a:t>
            </a:r>
            <a:r>
              <a:rPr lang="zh-CN" altLang="en-US" sz="3200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雇佣者，雇主</a:t>
            </a:r>
            <a:endParaRPr lang="zh-CN" altLang="en-US" sz="3200" i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 </a:t>
            </a:r>
            <a:r>
              <a:rPr lang="zh-CN" altLang="en-US" sz="3200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雇员</a:t>
            </a:r>
            <a:endParaRPr lang="zh-CN" altLang="en-US" sz="3200" i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 </a:t>
            </a:r>
            <a:r>
              <a:rPr lang="zh-CN" altLang="en-US" sz="3200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雇佣</a:t>
            </a:r>
            <a:endParaRPr lang="zh-CN" altLang="en-US" sz="3200" i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778" name="矩形 24586"/>
          <p:cNvSpPr/>
          <p:nvPr/>
        </p:nvSpPr>
        <p:spPr>
          <a:xfrm>
            <a:off x="6324600" y="3352800"/>
            <a:ext cx="2012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33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同形词：</a:t>
            </a:r>
            <a:endParaRPr lang="zh-CN" altLang="en-US" sz="3600">
              <a:solidFill>
                <a:srgbClr val="FF3300"/>
              </a:solidFill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24588" name="矩形 24587"/>
          <p:cNvSpPr/>
          <p:nvPr/>
        </p:nvSpPr>
        <p:spPr>
          <a:xfrm>
            <a:off x="5868988" y="4495800"/>
            <a:ext cx="3275012" cy="13716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 wrap="square" anchor="t"/>
          <a:p>
            <a:pPr>
              <a:spcBef>
                <a:spcPct val="20000"/>
              </a:spcBef>
            </a:pP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appear/appeal 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20000"/>
              </a:spcBef>
            </a:pP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Attitude/altitude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8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8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charRg st="17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78">
                                            <p:txEl>
                                              <p:charRg st="17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78">
                                            <p:txEl>
                                              <p:charRg st="17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8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8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8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58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8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8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charRg st="16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581">
                                            <p:txEl>
                                              <p:charRg st="16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81">
                                            <p:txEl>
                                              <p:charRg st="16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58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58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58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583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>
                                            <p:txEl>
                                              <p:charRg st="12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583">
                                            <p:txEl>
                                              <p:charRg st="12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583">
                                            <p:txEl>
                                              <p:charRg st="12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583">
                                            <p:txEl>
                                              <p:charRg st="12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583">
                                            <p:txEl>
                                              <p:charRg st="12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58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58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charRg st="5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586">
                                            <p:txEl>
                                              <p:charRg st="5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586">
                                            <p:txEl>
                                              <p:charRg st="5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charRg st="14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586">
                                            <p:txEl>
                                              <p:charRg st="14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586">
                                            <p:txEl>
                                              <p:charRg st="14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charRg st="19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586">
                                            <p:txEl>
                                              <p:charRg st="19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586">
                                            <p:txEl>
                                              <p:charRg st="19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4588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>
                                            <p:txEl>
                                              <p:charRg st="15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4588">
                                            <p:txEl>
                                              <p:charRg st="15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uiExpand="1" build="p"/>
      <p:bldP spid="24579" grpId="0"/>
      <p:bldP spid="24581" grpId="0" uiExpand="1" build="p"/>
      <p:bldP spid="24583" grpId="0" build="p"/>
      <p:bldP spid="24585" grpId="0"/>
      <p:bldP spid="2458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文本框 25601"/>
          <p:cNvSpPr txBox="1"/>
          <p:nvPr/>
        </p:nvSpPr>
        <p:spPr>
          <a:xfrm>
            <a:off x="0" y="0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i="1" u="sng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三、联想记忆法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25603" name="表格 25602"/>
          <p:cNvGraphicFramePr/>
          <p:nvPr/>
        </p:nvGraphicFramePr>
        <p:xfrm>
          <a:off x="228600" y="762000"/>
          <a:ext cx="8610600" cy="4013200"/>
        </p:xfrm>
        <a:graphic>
          <a:graphicData uri="http://schemas.openxmlformats.org/drawingml/2006/table">
            <a:tbl>
              <a:tblPr/>
              <a:tblGrid>
                <a:gridCol w="2514600"/>
                <a:gridCol w="1828800"/>
                <a:gridCol w="4267200"/>
              </a:tblGrid>
              <a:tr h="7620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9" name="文本框 25628"/>
          <p:cNvSpPr txBox="1"/>
          <p:nvPr/>
        </p:nvSpPr>
        <p:spPr>
          <a:xfrm>
            <a:off x="2895600" y="928688"/>
            <a:ext cx="15668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候选人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30" name="文本框 25629"/>
          <p:cNvSpPr txBox="1"/>
          <p:nvPr/>
        </p:nvSpPr>
        <p:spPr>
          <a:xfrm>
            <a:off x="2895600" y="1690688"/>
            <a:ext cx="15668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救护车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31" name="文本框 25630"/>
          <p:cNvSpPr txBox="1"/>
          <p:nvPr/>
        </p:nvSpPr>
        <p:spPr>
          <a:xfrm>
            <a:off x="2895600" y="2528888"/>
            <a:ext cx="11922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v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犹豫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32" name="文本框 25631"/>
          <p:cNvSpPr txBox="1"/>
          <p:nvPr/>
        </p:nvSpPr>
        <p:spPr>
          <a:xfrm>
            <a:off x="2895600" y="3290888"/>
            <a:ext cx="11922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v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暗杀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33" name="文本框 25632"/>
          <p:cNvSpPr txBox="1"/>
          <p:nvPr/>
        </p:nvSpPr>
        <p:spPr>
          <a:xfrm>
            <a:off x="2971800" y="4129088"/>
            <a:ext cx="12112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服饰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34" name="文本框 25633"/>
          <p:cNvSpPr txBox="1"/>
          <p:nvPr/>
        </p:nvSpPr>
        <p:spPr>
          <a:xfrm>
            <a:off x="304800" y="914400"/>
            <a:ext cx="18478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candidate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35" name="文本框 25634"/>
          <p:cNvSpPr txBox="1"/>
          <p:nvPr/>
        </p:nvSpPr>
        <p:spPr>
          <a:xfrm>
            <a:off x="304800" y="1676400"/>
            <a:ext cx="20447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ambulance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36" name="文本框 25635"/>
          <p:cNvSpPr txBox="1"/>
          <p:nvPr/>
        </p:nvSpPr>
        <p:spPr>
          <a:xfrm>
            <a:off x="228600" y="2514600"/>
            <a:ext cx="153193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hesitate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37" name="文本框 25636"/>
          <p:cNvSpPr txBox="1"/>
          <p:nvPr/>
        </p:nvSpPr>
        <p:spPr>
          <a:xfrm>
            <a:off x="228600" y="3352800"/>
            <a:ext cx="22066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assassinate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38" name="文本框 25637"/>
          <p:cNvSpPr txBox="1"/>
          <p:nvPr/>
        </p:nvSpPr>
        <p:spPr>
          <a:xfrm>
            <a:off x="228600" y="4114800"/>
            <a:ext cx="16494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costume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85" decel="1000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385" decel="100000"/>
                                        <p:tgtEl>
                                          <p:spTgt spid="256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385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385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85" decel="1000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385" decel="100000"/>
                                        <p:tgtEl>
                                          <p:spTgt spid="256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385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385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85" decel="1000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385" decel="100000"/>
                                        <p:tgtEl>
                                          <p:spTgt spid="2563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385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385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385" decel="1000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385" decel="100000"/>
                                        <p:tgtEl>
                                          <p:spTgt spid="256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385" fill="hold"/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385" fill="hold"/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85" decel="1000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385" decel="100000"/>
                                        <p:tgtEl>
                                          <p:spTgt spid="256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385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385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29" grpId="0"/>
      <p:bldP spid="25630" grpId="0"/>
      <p:bldP spid="25631" grpId="0"/>
      <p:bldP spid="25632" grpId="0"/>
      <p:bldP spid="25633" grpId="0"/>
      <p:bldP spid="25634" grpId="0"/>
      <p:bldP spid="25635" grpId="0"/>
      <p:bldP spid="25636" grpId="0"/>
      <p:bldP spid="25637" grpId="0"/>
      <p:bldP spid="2563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7" name="文本框 26625"/>
          <p:cNvSpPr txBox="1"/>
          <p:nvPr/>
        </p:nvSpPr>
        <p:spPr>
          <a:xfrm>
            <a:off x="0" y="0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i="1" u="sng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三、联想记忆法</a:t>
            </a:r>
            <a:endParaRPr lang="zh-CN" altLang="en-US" sz="3600" i="1" u="sng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26627" name="表格 26626"/>
          <p:cNvGraphicFramePr/>
          <p:nvPr/>
        </p:nvGraphicFramePr>
        <p:xfrm>
          <a:off x="228600" y="762000"/>
          <a:ext cx="8839200" cy="4064000"/>
        </p:xfrm>
        <a:graphic>
          <a:graphicData uri="http://schemas.openxmlformats.org/drawingml/2006/table">
            <a:tbl>
              <a:tblPr/>
              <a:tblGrid>
                <a:gridCol w="2514600"/>
                <a:gridCol w="1828800"/>
                <a:gridCol w="4495800"/>
              </a:tblGrid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</a:rPr>
                        <a:t>can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</a:rPr>
                        <a:t>did</a:t>
                      </a:r>
                      <a:r>
                        <a:rPr lang="en-US" altLang="zh-CN" sz="3200" b="1">
                          <a:solidFill>
                            <a:srgbClr val="CC00FF"/>
                          </a:solidFill>
                        </a:rPr>
                        <a:t>ate</a:t>
                      </a:r>
                      <a:endParaRPr lang="zh-CN" altLang="en-US" sz="3200" b="1">
                        <a:solidFill>
                          <a:srgbClr val="CC00FF"/>
                        </a:solidFill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</a:rPr>
                        <a:t>am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</a:rPr>
                        <a:t>bu</a:t>
                      </a:r>
                      <a:r>
                        <a:rPr lang="en-US" altLang="zh-CN" sz="3200" b="1">
                          <a:solidFill>
                            <a:srgbClr val="CC00FF"/>
                          </a:solidFill>
                        </a:rPr>
                        <a:t>lan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</a:rPr>
                        <a:t>ce</a:t>
                      </a:r>
                      <a:endParaRPr lang="zh-CN" altLang="en-US" sz="3200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</a:rPr>
                        <a:t>he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</a:rPr>
                        <a:t>sit</a:t>
                      </a:r>
                      <a:r>
                        <a:rPr lang="en-US" altLang="zh-CN" sz="3200" b="1">
                          <a:solidFill>
                            <a:srgbClr val="CC00FF"/>
                          </a:solidFill>
                        </a:rPr>
                        <a:t>ate</a:t>
                      </a:r>
                      <a:endParaRPr lang="zh-CN" altLang="en-US" sz="3200" b="1">
                        <a:solidFill>
                          <a:srgbClr val="CC00FF"/>
                        </a:solidFill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CC00FF"/>
                          </a:solidFill>
                        </a:rPr>
                        <a:t>ass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</a:rPr>
                        <a:t>ass</a:t>
                      </a:r>
                      <a:r>
                        <a:rPr lang="en-US" altLang="zh-CN" sz="3200" b="1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</a:rPr>
                        <a:t>ate</a:t>
                      </a:r>
                      <a:endParaRPr lang="zh-CN" altLang="en-US" sz="3200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</a:rPr>
                        <a:t>cost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</a:rPr>
                        <a:t>u</a:t>
                      </a:r>
                      <a:r>
                        <a:rPr lang="en-US" altLang="zh-CN" sz="3200" b="1">
                          <a:solidFill>
                            <a:srgbClr val="CC00FF"/>
                          </a:solidFill>
                        </a:rPr>
                        <a:t>me</a:t>
                      </a:r>
                      <a:endParaRPr lang="zh-CN" altLang="en-US" sz="3200" b="1">
                        <a:solidFill>
                          <a:srgbClr val="CC00FF"/>
                        </a:solidFill>
                      </a:endParaRPr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44" name="文本框 26652"/>
          <p:cNvSpPr txBox="1"/>
          <p:nvPr/>
        </p:nvSpPr>
        <p:spPr>
          <a:xfrm>
            <a:off x="2895600" y="914400"/>
            <a:ext cx="15668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候选人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45" name="文本框 26653"/>
          <p:cNvSpPr txBox="1"/>
          <p:nvPr/>
        </p:nvSpPr>
        <p:spPr>
          <a:xfrm>
            <a:off x="2895600" y="1676400"/>
            <a:ext cx="15668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救护车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46" name="文本框 26654"/>
          <p:cNvSpPr txBox="1"/>
          <p:nvPr/>
        </p:nvSpPr>
        <p:spPr>
          <a:xfrm>
            <a:off x="2895600" y="2514600"/>
            <a:ext cx="11922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v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犹豫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47" name="文本框 26655"/>
          <p:cNvSpPr txBox="1"/>
          <p:nvPr/>
        </p:nvSpPr>
        <p:spPr>
          <a:xfrm>
            <a:off x="2895600" y="3276600"/>
            <a:ext cx="11922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v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暗杀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48" name="文本框 26656"/>
          <p:cNvSpPr txBox="1"/>
          <p:nvPr/>
        </p:nvSpPr>
        <p:spPr>
          <a:xfrm>
            <a:off x="2971800" y="4114800"/>
            <a:ext cx="12112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服饰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58" name="文本框 26657"/>
          <p:cNvSpPr txBox="1"/>
          <p:nvPr/>
        </p:nvSpPr>
        <p:spPr>
          <a:xfrm>
            <a:off x="4572000" y="739775"/>
            <a:ext cx="4495800" cy="860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90000"/>
              </a:lnSpc>
            </a:pP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能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(can)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做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(did)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能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吃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(ate)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的人是</a:t>
            </a:r>
            <a:r>
              <a:rPr lang="zh-CN" altLang="en-US" i="1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候选人</a:t>
            </a:r>
            <a:endParaRPr lang="zh-CN" altLang="en-US" i="1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59" name="文本框 26658"/>
          <p:cNvSpPr txBox="1"/>
          <p:nvPr/>
        </p:nvSpPr>
        <p:spPr>
          <a:xfrm>
            <a:off x="4495800" y="1600200"/>
            <a:ext cx="4495800" cy="860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90000"/>
              </a:lnSpc>
            </a:pP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俺们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(am)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不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(bu)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能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(lan)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死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(ce)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赶快去叫</a:t>
            </a:r>
            <a:r>
              <a:rPr lang="zh-CN" altLang="en-US" i="1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救护车</a:t>
            </a:r>
            <a:endParaRPr lang="zh-CN" altLang="en-US" i="1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60" name="文本框 26659"/>
          <p:cNvSpPr txBox="1"/>
          <p:nvPr/>
        </p:nvSpPr>
        <p:spPr>
          <a:xfrm>
            <a:off x="4648200" y="2362200"/>
            <a:ext cx="4495800" cy="860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90000"/>
              </a:lnSpc>
            </a:pP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他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(he)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坐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(sit)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下来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吃饭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(ate)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时</a:t>
            </a:r>
            <a:r>
              <a:rPr lang="zh-CN" altLang="en-US" i="1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犹豫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了下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61" name="文本框 26660"/>
          <p:cNvSpPr txBox="1"/>
          <p:nvPr/>
        </p:nvSpPr>
        <p:spPr>
          <a:xfrm>
            <a:off x="4648200" y="3200400"/>
            <a:ext cx="4495800" cy="860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90000"/>
              </a:lnSpc>
            </a:pP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两只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驴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(ass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ass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)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在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里面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(in)</a:t>
            </a:r>
            <a:r>
              <a:rPr lang="zh-CN" altLang="en-US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吃 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(ate)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东西时被</a:t>
            </a:r>
            <a:r>
              <a:rPr lang="zh-CN" altLang="en-US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暗杀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了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62" name="文本框 26661"/>
          <p:cNvSpPr txBox="1"/>
          <p:nvPr/>
        </p:nvSpPr>
        <p:spPr>
          <a:xfrm>
            <a:off x="4648200" y="3962400"/>
            <a:ext cx="4495800" cy="8731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80000"/>
              </a:lnSpc>
            </a:pP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花费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(cost)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你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(u)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(me)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的钱去买</a:t>
            </a:r>
            <a:r>
              <a:rPr lang="zh-CN" altLang="en-US" sz="3200" i="1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服饰</a:t>
            </a:r>
            <a:endParaRPr lang="zh-CN" altLang="en-US" sz="3200" i="1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8" grpId="0"/>
      <p:bldP spid="26659" grpId="0"/>
      <p:bldP spid="26660" grpId="0"/>
      <p:bldP spid="26661" grpId="0"/>
      <p:bldP spid="2666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文本框 27649"/>
          <p:cNvSpPr txBox="1"/>
          <p:nvPr/>
        </p:nvSpPr>
        <p:spPr>
          <a:xfrm>
            <a:off x="0" y="0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i="1" u="sng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三、联想记忆法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27651" name="表格 27650"/>
          <p:cNvGraphicFramePr/>
          <p:nvPr/>
        </p:nvGraphicFramePr>
        <p:xfrm>
          <a:off x="228600" y="762000"/>
          <a:ext cx="8610600" cy="4013200"/>
        </p:xfrm>
        <a:graphic>
          <a:graphicData uri="http://schemas.openxmlformats.org/drawingml/2006/table">
            <a:tbl>
              <a:tblPr/>
              <a:tblGrid>
                <a:gridCol w="2514600"/>
                <a:gridCol w="1828800"/>
                <a:gridCol w="4267200"/>
              </a:tblGrid>
              <a:tr h="7620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68" name="文本框 27676"/>
          <p:cNvSpPr txBox="1"/>
          <p:nvPr/>
        </p:nvSpPr>
        <p:spPr>
          <a:xfrm>
            <a:off x="2895600" y="928688"/>
            <a:ext cx="15668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候选人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69" name="文本框 27677"/>
          <p:cNvSpPr txBox="1"/>
          <p:nvPr/>
        </p:nvSpPr>
        <p:spPr>
          <a:xfrm>
            <a:off x="2895600" y="1690688"/>
            <a:ext cx="15668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救护车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70" name="文本框 27678"/>
          <p:cNvSpPr txBox="1"/>
          <p:nvPr/>
        </p:nvSpPr>
        <p:spPr>
          <a:xfrm>
            <a:off x="2895600" y="2528888"/>
            <a:ext cx="11922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v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犹豫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71" name="文本框 27679"/>
          <p:cNvSpPr txBox="1"/>
          <p:nvPr/>
        </p:nvSpPr>
        <p:spPr>
          <a:xfrm>
            <a:off x="2895600" y="3290888"/>
            <a:ext cx="11922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v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暗杀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72" name="文本框 27680"/>
          <p:cNvSpPr txBox="1"/>
          <p:nvPr/>
        </p:nvSpPr>
        <p:spPr>
          <a:xfrm>
            <a:off x="2971800" y="4129088"/>
            <a:ext cx="12112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i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服饰</a:t>
            </a:r>
            <a:endParaRPr lang="zh-CN" altLang="en-US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82" name="文本框 27681"/>
          <p:cNvSpPr txBox="1"/>
          <p:nvPr/>
        </p:nvSpPr>
        <p:spPr>
          <a:xfrm>
            <a:off x="304800" y="914400"/>
            <a:ext cx="18478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candidate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83" name="文本框 27682"/>
          <p:cNvSpPr txBox="1"/>
          <p:nvPr/>
        </p:nvSpPr>
        <p:spPr>
          <a:xfrm>
            <a:off x="304800" y="1676400"/>
            <a:ext cx="20447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ambulance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84" name="文本框 27683"/>
          <p:cNvSpPr txBox="1"/>
          <p:nvPr/>
        </p:nvSpPr>
        <p:spPr>
          <a:xfrm>
            <a:off x="228600" y="2514600"/>
            <a:ext cx="153193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hesitate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85" name="文本框 27684"/>
          <p:cNvSpPr txBox="1"/>
          <p:nvPr/>
        </p:nvSpPr>
        <p:spPr>
          <a:xfrm>
            <a:off x="228600" y="3352800"/>
            <a:ext cx="22066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assassinate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86" name="文本框 27685"/>
          <p:cNvSpPr txBox="1"/>
          <p:nvPr/>
        </p:nvSpPr>
        <p:spPr>
          <a:xfrm>
            <a:off x="228600" y="4114800"/>
            <a:ext cx="16494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costume</a:t>
            </a:r>
            <a:endParaRPr lang="en-US" altLang="zh-CN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87" name="文本框 27686"/>
          <p:cNvSpPr txBox="1"/>
          <p:nvPr/>
        </p:nvSpPr>
        <p:spPr>
          <a:xfrm>
            <a:off x="136525" y="4724400"/>
            <a:ext cx="6303963" cy="23161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优点：</a:t>
            </a:r>
            <a:endParaRPr lang="zh-CN" altLang="en-US" sz="320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记得快，牢，对记意思特别有帮助</a:t>
            </a:r>
            <a:endParaRPr lang="zh-CN" altLang="en-US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缺点：</a:t>
            </a:r>
            <a:endParaRPr lang="zh-CN" altLang="en-US" sz="320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容易造成读音错误</a:t>
            </a:r>
            <a:endParaRPr lang="zh-CN" altLang="en-US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18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768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>
                                            <p:txEl>
                                              <p:charRg st="4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7687">
                                            <p:txEl>
                                              <p:charRg st="4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>
                                            <p:txEl>
                                              <p:charRg st="2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7687">
                                            <p:txEl>
                                              <p:charRg st="2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7687">
                                            <p:txEl>
                                              <p:charRg st="24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2" grpId="0"/>
      <p:bldP spid="27683" grpId="0"/>
      <p:bldP spid="27684" grpId="0"/>
      <p:bldP spid="27685" grpId="0"/>
      <p:bldP spid="2768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矩形 28673">
            <a:hlinkClick r:id="rId1" action="ppaction://hlinksldjump"/>
          </p:cNvPr>
          <p:cNvSpPr/>
          <p:nvPr/>
        </p:nvSpPr>
        <p:spPr>
          <a:xfrm>
            <a:off x="685800" y="914400"/>
            <a:ext cx="3505200" cy="647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Derivation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派生法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5" name="矩形 28674">
            <a:hlinkClick r:id="rId1" action="ppaction://hlinksldjump"/>
          </p:cNvPr>
          <p:cNvSpPr/>
          <p:nvPr/>
        </p:nvSpPr>
        <p:spPr>
          <a:xfrm>
            <a:off x="685800" y="1851025"/>
            <a:ext cx="3581400" cy="647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Compound 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合成法</a:t>
            </a:r>
            <a:r>
              <a:rPr lang="zh-CN" altLang="en-US" sz="3200" b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 sz="3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6" name="矩形 28675"/>
          <p:cNvSpPr/>
          <p:nvPr/>
        </p:nvSpPr>
        <p:spPr>
          <a:xfrm>
            <a:off x="685800" y="2786063"/>
            <a:ext cx="3581400" cy="5762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Conversion 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转化法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6868" name="文本框 28676"/>
          <p:cNvSpPr txBox="1"/>
          <p:nvPr/>
        </p:nvSpPr>
        <p:spPr>
          <a:xfrm>
            <a:off x="0" y="0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i="1" u="sng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四、构词记忆法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ver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/>
      <p:bldP spid="2867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标题 29697"/>
          <p:cNvSpPr>
            <a:spLocks noGrp="1"/>
          </p:cNvSpPr>
          <p:nvPr>
            <p:ph type="title"/>
          </p:nvPr>
        </p:nvSpPr>
        <p:spPr>
          <a:xfrm>
            <a:off x="1203325" y="473075"/>
            <a:ext cx="6710363" cy="720725"/>
          </a:xfrm>
          <a:solidFill>
            <a:srgbClr val="FFCC99"/>
          </a:solidFill>
          <a:ln>
            <a:solidFill>
              <a:srgbClr val="FF0000"/>
            </a:solidFill>
            <a:miter/>
          </a:ln>
        </p:spPr>
        <p:txBody>
          <a:bodyPr anchor="ctr"/>
          <a:p>
            <a:r>
              <a:rPr lang="zh-CN" altLang="en-US" sz="4000" b="1"/>
              <a:t>派生法 </a:t>
            </a:r>
            <a:r>
              <a:rPr lang="en-US" altLang="zh-CN" sz="4000" b="1"/>
              <a:t>Derivation</a:t>
            </a:r>
            <a:endParaRPr lang="en-US" altLang="zh-CN" sz="4000" b="1"/>
          </a:p>
        </p:txBody>
      </p:sp>
      <p:sp>
        <p:nvSpPr>
          <p:cNvPr id="29699" name="矩形 29698"/>
          <p:cNvSpPr/>
          <p:nvPr/>
        </p:nvSpPr>
        <p:spPr>
          <a:xfrm>
            <a:off x="900113" y="1989138"/>
            <a:ext cx="914400" cy="3673475"/>
          </a:xfrm>
          <a:prstGeom prst="rect">
            <a:avLst/>
          </a:pr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派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生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法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0" name="矩形 29699"/>
          <p:cNvSpPr/>
          <p:nvPr/>
        </p:nvSpPr>
        <p:spPr>
          <a:xfrm>
            <a:off x="1979613" y="2205038"/>
            <a:ext cx="1906587" cy="8636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前缀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1" name="矩形 29700"/>
          <p:cNvSpPr/>
          <p:nvPr/>
        </p:nvSpPr>
        <p:spPr>
          <a:xfrm>
            <a:off x="1908175" y="4221163"/>
            <a:ext cx="1978025" cy="8636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后缀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2" name="椭圆 29701">
            <a:hlinkClick r:id="rId1" action="ppaction://hlinksldjump"/>
          </p:cNvPr>
          <p:cNvSpPr/>
          <p:nvPr/>
        </p:nvSpPr>
        <p:spPr>
          <a:xfrm>
            <a:off x="3851275" y="1989138"/>
            <a:ext cx="4149725" cy="503237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6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否定前缀</a:t>
            </a:r>
            <a:endParaRPr lang="zh-CN" altLang="en-US" sz="36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3" name="椭圆 29702">
            <a:hlinkClick r:id="rId2" action="ppaction://hlinksldjump"/>
          </p:cNvPr>
          <p:cNvSpPr/>
          <p:nvPr/>
        </p:nvSpPr>
        <p:spPr>
          <a:xfrm>
            <a:off x="3851275" y="2565400"/>
            <a:ext cx="4149725" cy="57626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6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其他前缀</a:t>
            </a:r>
            <a:endParaRPr lang="zh-CN" altLang="en-US" sz="36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4" name="椭圆 29703">
            <a:hlinkClick r:id="rId2" action="ppaction://hlinksldjump"/>
          </p:cNvPr>
          <p:cNvSpPr/>
          <p:nvPr/>
        </p:nvSpPr>
        <p:spPr>
          <a:xfrm>
            <a:off x="3924300" y="3716338"/>
            <a:ext cx="4076700" cy="50482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名词后缀</a:t>
            </a:r>
            <a:endParaRPr lang="zh-CN" altLang="en-US" sz="32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5" name="椭圆 29704">
            <a:hlinkClick r:id="rId2" action="ppaction://hlinksldjump"/>
          </p:cNvPr>
          <p:cNvSpPr/>
          <p:nvPr/>
        </p:nvSpPr>
        <p:spPr>
          <a:xfrm>
            <a:off x="3924300" y="4292600"/>
            <a:ext cx="4000500" cy="431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形容词后缀</a:t>
            </a:r>
            <a:endParaRPr lang="zh-CN" altLang="en-US" sz="32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6" name="椭圆 29705">
            <a:hlinkClick r:id="rId2" action="ppaction://hlinksldjump"/>
          </p:cNvPr>
          <p:cNvSpPr/>
          <p:nvPr/>
        </p:nvSpPr>
        <p:spPr>
          <a:xfrm>
            <a:off x="3924300" y="4797425"/>
            <a:ext cx="3848100" cy="50482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副词后缀</a:t>
            </a:r>
            <a:endParaRPr lang="zh-CN" altLang="en-US" sz="32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7" name="椭圆 29706">
            <a:hlinkClick r:id="rId2" action="ppaction://hlinksldjump"/>
          </p:cNvPr>
          <p:cNvSpPr/>
          <p:nvPr/>
        </p:nvSpPr>
        <p:spPr>
          <a:xfrm>
            <a:off x="4095750" y="5367338"/>
            <a:ext cx="3600450" cy="5762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2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动词后缀</a:t>
            </a:r>
            <a:endParaRPr lang="zh-CN" altLang="en-US" sz="32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  <p:bldP spid="29700" grpId="1" animBg="1"/>
      <p:bldP spid="29701" grpId="1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文本框 30721"/>
          <p:cNvSpPr txBox="1"/>
          <p:nvPr/>
        </p:nvSpPr>
        <p:spPr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i="1" u="sng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常见的四种否定前缀：</a:t>
            </a:r>
            <a:endParaRPr lang="zh-CN" altLang="en-US" sz="3200" i="1" u="sng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 i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Un-, in/im/il/ir-, dis-, mis-</a:t>
            </a:r>
            <a:endParaRPr lang="en-US" altLang="zh-CN" sz="3200" i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0723" name="表格 30722"/>
          <p:cNvGraphicFramePr/>
          <p:nvPr/>
        </p:nvGraphicFramePr>
        <p:xfrm>
          <a:off x="101600" y="1219200"/>
          <a:ext cx="8890000" cy="4803775"/>
        </p:xfrm>
        <a:graphic>
          <a:graphicData uri="http://schemas.openxmlformats.org/drawingml/2006/table">
            <a:tbl>
              <a:tblPr/>
              <a:tblGrid>
                <a:gridCol w="1082675"/>
                <a:gridCol w="1158875"/>
                <a:gridCol w="2243138"/>
                <a:gridCol w="4405312"/>
              </a:tblGrid>
              <a:tr h="94456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前  缀</a:t>
                      </a:r>
                      <a:endParaRPr lang="zh-CN" altLang="en-US" b="1"/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意    义</a:t>
                      </a:r>
                      <a:endParaRPr lang="zh-CN" altLang="en-US" b="1"/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用      法</a:t>
                      </a:r>
                      <a:endParaRPr lang="zh-CN" altLang="en-US" b="1"/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latin typeface="Times New Roman" panose="02020603050405020304" pitchFamily="18" charset="0"/>
                        </a:rPr>
                        <a:t>例            词</a:t>
                      </a:r>
                      <a:endParaRPr lang="zh-CN" altLang="en-US" b="1"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7"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un-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不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,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未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(=not)</a:t>
                      </a:r>
                      <a:r>
                        <a:rPr lang="en-US" altLang="zh-CN" b="1">
                          <a:solidFill>
                            <a:srgbClr val="000000"/>
                          </a:solidFill>
                        </a:rPr>
                        <a:t> </a:t>
                      </a:r>
                      <a:endParaRPr lang="zh-CN" altLang="en-US" b="1">
                        <a:solidFill>
                          <a:srgbClr val="00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00"/>
                          </a:solidFill>
                        </a:rPr>
                        <a:t>加在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形容词</a:t>
                      </a:r>
                      <a:r>
                        <a:rPr lang="zh-CN" altLang="en-US" b="1">
                          <a:solidFill>
                            <a:srgbClr val="000000"/>
                          </a:solidFill>
                        </a:rPr>
                        <a:t>或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副词</a:t>
                      </a:r>
                      <a:r>
                        <a:rPr lang="zh-CN" altLang="en-US" b="1">
                          <a:solidFill>
                            <a:srgbClr val="000000"/>
                          </a:solidFill>
                        </a:rPr>
                        <a:t>前</a:t>
                      </a:r>
                      <a:endParaRPr lang="zh-CN" altLang="en-US" b="1">
                        <a:solidFill>
                          <a:srgbClr val="00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un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necessary,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un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expected,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un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usual</a:t>
                      </a:r>
                      <a:endParaRPr lang="zh-CN" altLang="en-US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相反动作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00"/>
                          </a:solidFill>
                        </a:rPr>
                        <a:t>加在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动词</a:t>
                      </a:r>
                      <a:r>
                        <a:rPr lang="zh-CN" altLang="en-US" b="1">
                          <a:solidFill>
                            <a:srgbClr val="000000"/>
                          </a:solidFill>
                        </a:rPr>
                        <a:t>前</a:t>
                      </a:r>
                      <a:endParaRPr lang="zh-CN" altLang="en-US" b="1">
                        <a:solidFill>
                          <a:srgbClr val="00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Un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cover,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un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lock,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un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dress</a:t>
                      </a:r>
                      <a:endParaRPr lang="zh-CN" altLang="en-US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188436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in-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，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il-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，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im-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，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ir-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不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,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非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, 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无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00"/>
                          </a:solidFill>
                        </a:rPr>
                        <a:t>加在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形容词</a:t>
                      </a:r>
                      <a:r>
                        <a:rPr lang="zh-CN" altLang="en-US" b="1">
                          <a:solidFill>
                            <a:srgbClr val="000000"/>
                          </a:solidFill>
                        </a:rPr>
                        <a:t>或其派生的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名词</a:t>
                      </a:r>
                      <a:r>
                        <a:rPr lang="zh-CN" altLang="en-US" b="1">
                          <a:solidFill>
                            <a:srgbClr val="000000"/>
                          </a:solidFill>
                        </a:rPr>
                        <a:t>或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副词</a:t>
                      </a:r>
                      <a:r>
                        <a:rPr lang="zh-CN" altLang="en-US" b="1">
                          <a:solidFill>
                            <a:srgbClr val="000000"/>
                          </a:solidFill>
                        </a:rPr>
                        <a:t>前</a:t>
                      </a:r>
                      <a:endParaRPr lang="zh-CN" altLang="en-US" b="1">
                        <a:solidFill>
                          <a:srgbClr val="00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in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complete,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im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possible.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im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polite,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ir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regular,</a:t>
                      </a:r>
                      <a:endParaRPr lang="en-US" altLang="zh-CN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il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legal</a:t>
                      </a:r>
                      <a:endParaRPr lang="zh-CN" altLang="en-US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8940" name="矩形 30748"/>
          <p:cNvSpPr/>
          <p:nvPr/>
        </p:nvSpPr>
        <p:spPr>
          <a:xfrm>
            <a:off x="7237413" y="0"/>
            <a:ext cx="1906587" cy="8636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前缀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2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charRg st="1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0722">
                                            <p:txEl>
                                              <p:charRg st="1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0722">
                                            <p:txEl>
                                              <p:charRg st="1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0722">
                                            <p:txEl>
                                              <p:charRg st="1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文本框 31745"/>
          <p:cNvSpPr txBox="1"/>
          <p:nvPr/>
        </p:nvSpPr>
        <p:spPr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i="1" u="sng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常见的四种否定前缀：</a:t>
            </a:r>
            <a:endParaRPr lang="zh-CN" altLang="en-US" sz="3200" i="1" u="sng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 i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Un-, in/im/il/ir-, dis-, mis-</a:t>
            </a:r>
            <a:endParaRPr lang="en-US" altLang="zh-CN" sz="3200" i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1747" name="表格 31746"/>
          <p:cNvGraphicFramePr/>
          <p:nvPr/>
        </p:nvGraphicFramePr>
        <p:xfrm>
          <a:off x="76200" y="1292225"/>
          <a:ext cx="9067800" cy="5441950"/>
        </p:xfrm>
        <a:graphic>
          <a:graphicData uri="http://schemas.openxmlformats.org/drawingml/2006/table">
            <a:tbl>
              <a:tblPr/>
              <a:tblGrid>
                <a:gridCol w="1066800"/>
                <a:gridCol w="1600200"/>
                <a:gridCol w="2590800"/>
                <a:gridCol w="3810000"/>
              </a:tblGrid>
              <a:tr h="10668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200" b="1"/>
                        <a:t>前  缀</a:t>
                      </a:r>
                      <a:endParaRPr lang="zh-CN" altLang="en-US" sz="3200" b="1"/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200" b="1"/>
                        <a:t>意    义</a:t>
                      </a:r>
                      <a:endParaRPr lang="zh-CN" altLang="en-US" sz="3200" b="1"/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200" b="1"/>
                        <a:t>用      法</a:t>
                      </a:r>
                      <a:endParaRPr lang="zh-CN" altLang="en-US" sz="3200" b="1"/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200" b="1">
                          <a:latin typeface="Times New Roman" panose="02020603050405020304" pitchFamily="18" charset="0"/>
                        </a:rPr>
                        <a:t>例            词</a:t>
                      </a:r>
                      <a:endParaRPr lang="zh-CN" altLang="en-US" sz="3200" b="1"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16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</a:rPr>
                        <a:t>dis-</a:t>
                      </a:r>
                      <a:endParaRPr lang="zh-CN" alt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表示</a:t>
                      </a:r>
                      <a:r>
                        <a:rPr lang="zh-CN" altLang="en-US" sz="3200" b="1">
                          <a:solidFill>
                            <a:srgbClr val="FF0000"/>
                          </a:solidFill>
                        </a:rPr>
                        <a:t>否定</a:t>
                      </a:r>
                      <a:endParaRPr lang="zh-CN" alt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加在</a:t>
                      </a:r>
                      <a:r>
                        <a:rPr lang="zh-CN" altLang="en-US" sz="3200" b="1">
                          <a:solidFill>
                            <a:srgbClr val="FF0000"/>
                          </a:solidFill>
                        </a:rPr>
                        <a:t>名词</a:t>
                      </a: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或</a:t>
                      </a:r>
                      <a:r>
                        <a:rPr lang="zh-CN" altLang="en-US" sz="3200" b="1">
                          <a:solidFill>
                            <a:srgbClr val="FF0000"/>
                          </a:solidFill>
                        </a:rPr>
                        <a:t>形容词、动词</a:t>
                      </a: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前</a:t>
                      </a:r>
                      <a:endParaRPr lang="zh-CN" altLang="en-US" sz="3200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dis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honour</a:t>
                      </a:r>
                      <a:r>
                        <a:rPr lang="en-US" altLang="zh-CN" sz="3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dis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ease</a:t>
                      </a:r>
                      <a:endParaRPr lang="en-US" altLang="zh-CN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dis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like</a:t>
                      </a:r>
                      <a:r>
                        <a:rPr lang="en-US" altLang="zh-CN" sz="32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dis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believe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0987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</a:rPr>
                        <a:t>mis-</a:t>
                      </a:r>
                      <a:endParaRPr lang="zh-CN" alt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表示</a:t>
                      </a:r>
                      <a:r>
                        <a:rPr lang="zh-CN" altLang="en-US" sz="3200" b="1">
                          <a:solidFill>
                            <a:srgbClr val="FF0000"/>
                          </a:solidFill>
                        </a:rPr>
                        <a:t>错误</a:t>
                      </a:r>
                      <a:endParaRPr lang="zh-CN" altLang="en-US" sz="3200" b="1">
                        <a:solidFill>
                          <a:srgbClr val="FF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加在</a:t>
                      </a:r>
                      <a:r>
                        <a:rPr lang="zh-CN" altLang="en-US" sz="3200" b="1">
                          <a:solidFill>
                            <a:srgbClr val="FF0000"/>
                          </a:solidFill>
                        </a:rPr>
                        <a:t>名词</a:t>
                      </a: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、</a:t>
                      </a:r>
                      <a:r>
                        <a:rPr lang="zh-CN" altLang="en-US" sz="3200" b="1">
                          <a:solidFill>
                            <a:srgbClr val="FF0000"/>
                          </a:solidFill>
                        </a:rPr>
                        <a:t>动词</a:t>
                      </a: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或及其</a:t>
                      </a:r>
                      <a:r>
                        <a:rPr lang="zh-CN" altLang="en-US" sz="3200" b="1">
                          <a:solidFill>
                            <a:srgbClr val="FF0000"/>
                          </a:solidFill>
                        </a:rPr>
                        <a:t>派生词</a:t>
                      </a: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前</a:t>
                      </a:r>
                      <a:endParaRPr lang="zh-CN" altLang="en-US" sz="3200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mis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take, </a:t>
                      </a:r>
                      <a:endParaRPr lang="en-US" altLang="zh-CN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mis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read, </a:t>
                      </a: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mis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understanding</a:t>
                      </a:r>
                      <a:r>
                        <a:rPr lang="zh-CN" altLang="en-US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，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mis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apply</a:t>
                      </a:r>
                      <a:endParaRPr lang="en-US" altLang="zh-CN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sz="32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</a:rPr>
                        <a:t>mis</a:t>
                      </a:r>
                      <a:r>
                        <a:rPr lang="en-US" altLang="zh-CN" sz="32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</a:rPr>
                        <a:t>handle</a:t>
                      </a:r>
                      <a:endParaRPr lang="zh-CN" alt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b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9960" name="矩形 31768"/>
          <p:cNvSpPr/>
          <p:nvPr/>
        </p:nvSpPr>
        <p:spPr>
          <a:xfrm>
            <a:off x="7237413" y="0"/>
            <a:ext cx="1906587" cy="8636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前缀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文本框 32769"/>
          <p:cNvSpPr txBox="1"/>
          <p:nvPr/>
        </p:nvSpPr>
        <p:spPr>
          <a:xfrm>
            <a:off x="0" y="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i="1" u="sng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其他前缀：</a:t>
            </a:r>
            <a:endParaRPr lang="zh-CN" altLang="en-US" sz="3200" i="1" u="sng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2771" name="表格 32770"/>
          <p:cNvGraphicFramePr/>
          <p:nvPr/>
        </p:nvGraphicFramePr>
        <p:xfrm>
          <a:off x="0" y="685800"/>
          <a:ext cx="9144000" cy="5610225"/>
        </p:xfrm>
        <a:graphic>
          <a:graphicData uri="http://schemas.openxmlformats.org/drawingml/2006/table">
            <a:tbl>
              <a:tblPr/>
              <a:tblGrid>
                <a:gridCol w="1066800"/>
                <a:gridCol w="1981200"/>
                <a:gridCol w="3048000"/>
                <a:gridCol w="3048000"/>
              </a:tblGrid>
              <a:tr h="5556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前 缀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意    义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用    法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例    词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17986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re-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表示：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再一次，重新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用于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动词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及派生名词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名词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、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形容词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及其它名词前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(= again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)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new,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born,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build,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appear,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tell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13716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fore-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表示：时间或位置的“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在前面”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加在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动词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或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名词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前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(= before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)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fore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see,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fore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leg,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fore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head,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fore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word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188436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pre-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表示：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在前、事先、预先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加在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名词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或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形容词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前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(=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before, in front, in advance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)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pre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pay,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pre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war,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pre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school,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pre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history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0989" name="矩形 32797"/>
          <p:cNvSpPr/>
          <p:nvPr/>
        </p:nvSpPr>
        <p:spPr>
          <a:xfrm>
            <a:off x="7237413" y="0"/>
            <a:ext cx="1906587" cy="6096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前缀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文本框 33793"/>
          <p:cNvSpPr txBox="1"/>
          <p:nvPr/>
        </p:nvSpPr>
        <p:spPr>
          <a:xfrm>
            <a:off x="0" y="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i="1" u="sng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其他前缀：</a:t>
            </a:r>
            <a:endParaRPr lang="zh-CN" altLang="en-US" sz="3200" i="1" u="sng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3795" name="表格 33794"/>
          <p:cNvGraphicFramePr/>
          <p:nvPr/>
        </p:nvGraphicFramePr>
        <p:xfrm>
          <a:off x="179388" y="620713"/>
          <a:ext cx="8964613" cy="5575300"/>
        </p:xfrm>
        <a:graphic>
          <a:graphicData uri="http://schemas.openxmlformats.org/drawingml/2006/table">
            <a:tbl>
              <a:tblPr/>
              <a:tblGrid>
                <a:gridCol w="1497013"/>
                <a:gridCol w="1752600"/>
                <a:gridCol w="2822575"/>
                <a:gridCol w="2892425"/>
              </a:tblGrid>
              <a:tr h="5175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前 缀</a:t>
                      </a:r>
                      <a:endParaRPr lang="zh-CN" altLang="en-US" b="1"/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意    义</a:t>
                      </a:r>
                      <a:endParaRPr lang="zh-CN" altLang="en-US" b="1"/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用    法</a:t>
                      </a:r>
                      <a:endParaRPr lang="zh-CN" altLang="en-US" b="1"/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例    词</a:t>
                      </a:r>
                      <a:endParaRPr lang="zh-CN" altLang="en-US" b="1"/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1801813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post-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表示：时间和顺序的“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在后边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”</a:t>
                      </a:r>
                      <a:endParaRPr lang="zh-CN" altLang="en-US" b="1">
                        <a:solidFill>
                          <a:srgbClr val="0000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加在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名词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或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形容词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前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(= after, behind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)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post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-war,</a:t>
                      </a:r>
                      <a:endParaRPr lang="en-US" altLang="zh-CN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post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modern</a:t>
                      </a:r>
                      <a:endParaRPr lang="en-US" altLang="zh-CN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post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graduate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188277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inter-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表示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: “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互相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”</a:t>
                      </a:r>
                      <a:endParaRPr lang="zh-CN" altLang="en-US" b="1">
                        <a:solidFill>
                          <a:srgbClr val="0000FF"/>
                        </a:solidFill>
                        <a:latin typeface="宋体" panose="02010600030101010101" pitchFamily="2" charset="-122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“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在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…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间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”</a:t>
                      </a:r>
                      <a:endParaRPr lang="zh-CN" altLang="en-US" b="1">
                        <a:solidFill>
                          <a:srgbClr val="0000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加在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名词、形容词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前构成动词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(= between, among)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inter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change,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inter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national,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inter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act</a:t>
                      </a:r>
                      <a:endParaRPr lang="en-US" altLang="zh-CN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inter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dependent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13716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super-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表示：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高级、在之上，“超”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ct val="90000"/>
                        </a:lnSpc>
                        <a:buNone/>
                      </a:pPr>
                      <a:r>
                        <a:rPr lang="zh-CN" altLang="en-US" b="1">
                          <a:solidFill>
                            <a:srgbClr val="0000FF"/>
                          </a:solidFill>
                        </a:rPr>
                        <a:t>加在名词前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>
                        <a:lnSpc>
                          <a:spcPct val="90000"/>
                        </a:lnSpc>
                        <a:buNone/>
                      </a:pP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(= above, over, upon)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ct val="90000"/>
                        </a:lnSpc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super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market,</a:t>
                      </a:r>
                      <a:endParaRPr lang="en-US" altLang="zh-CN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>
                        <a:lnSpc>
                          <a:spcPct val="90000"/>
                        </a:lnSpc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super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natural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2013" name="矩形 33821"/>
          <p:cNvSpPr/>
          <p:nvPr/>
        </p:nvSpPr>
        <p:spPr>
          <a:xfrm>
            <a:off x="7237413" y="0"/>
            <a:ext cx="1906587" cy="6096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前缀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文本框 8193"/>
          <p:cNvSpPr txBox="1"/>
          <p:nvPr/>
        </p:nvSpPr>
        <p:spPr>
          <a:xfrm>
            <a:off x="76200" y="1447800"/>
            <a:ext cx="9067800" cy="366712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Lianhua High School is a place ______I will spend 3 years. It is large______. Besides, it has a beautiful campus(校园) _______trees and flowers. It is _____a good school _____I like it a lot.</a:t>
            </a:r>
            <a:r>
              <a: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I hope</a:t>
            </a:r>
            <a:r>
              <a:rPr lang="zh-CN" altLang="en-US" sz="36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I can make _________and</a:t>
            </a:r>
            <a:endParaRPr lang="zh-CN" altLang="en-US" sz="36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latin typeface="Times New Roman" panose="02020603050405020304" pitchFamily="18" charset="0"/>
                <a:ea typeface="华文新魏" panose="02010800040101010101" pitchFamily="2" charset="-122"/>
              </a:rPr>
              <a:t>_______ my dream here</a:t>
            </a:r>
            <a:r>
              <a:rPr lang="zh-CN" altLang="en-US" sz="3600" dirty="0"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endParaRPr lang="zh-CN" altLang="en-US" sz="36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6248400" y="3657600"/>
            <a:ext cx="1981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i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progress</a:t>
            </a:r>
            <a:endParaRPr lang="en-US" altLang="zh-CN" sz="3600" i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8196" name="文本框 8195"/>
          <p:cNvSpPr txBox="1"/>
          <p:nvPr/>
        </p:nvSpPr>
        <p:spPr>
          <a:xfrm>
            <a:off x="6172200" y="1447800"/>
            <a:ext cx="1327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i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where</a:t>
            </a:r>
            <a:endParaRPr lang="en-US" altLang="zh-CN" sz="3600" i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8197" name="文本框 8196"/>
          <p:cNvSpPr txBox="1"/>
          <p:nvPr/>
        </p:nvSpPr>
        <p:spPr>
          <a:xfrm>
            <a:off x="4953000" y="1981200"/>
            <a:ext cx="13652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i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in size</a:t>
            </a:r>
            <a:endParaRPr lang="en-US" altLang="zh-CN" sz="3600" i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8198" name="文本框 8197"/>
          <p:cNvSpPr txBox="1"/>
          <p:nvPr/>
        </p:nvSpPr>
        <p:spPr>
          <a:xfrm>
            <a:off x="6172200" y="2590800"/>
            <a:ext cx="996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i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with</a:t>
            </a:r>
            <a:endParaRPr lang="en-US" altLang="zh-CN" sz="3600" i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3581400" y="3076575"/>
            <a:ext cx="1073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i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such</a:t>
            </a:r>
            <a:endParaRPr lang="en-US" altLang="zh-CN" sz="3600" i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7467600" y="3048000"/>
            <a:ext cx="920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i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that</a:t>
            </a:r>
            <a:endParaRPr lang="en-US" altLang="zh-CN" sz="3600" i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pic>
        <p:nvPicPr>
          <p:cNvPr id="6152" name="图片 8200" descr="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5943600" cy="1066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3" name="文本框 8201"/>
          <p:cNvSpPr txBox="1"/>
          <p:nvPr/>
        </p:nvSpPr>
        <p:spPr>
          <a:xfrm>
            <a:off x="381000" y="152400"/>
            <a:ext cx="569595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400">
                <a:latin typeface="Arial" panose="020B0604020202020204" pitchFamily="34" charset="0"/>
                <a:ea typeface="宋体" panose="02010600030101010101" pitchFamily="2" charset="-122"/>
              </a:rPr>
              <a:t>My school</a:t>
            </a:r>
            <a:endParaRPr lang="en-US" altLang="zh-CN" sz="4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3" name="文本框 8202"/>
          <p:cNvSpPr txBox="1"/>
          <p:nvPr/>
        </p:nvSpPr>
        <p:spPr>
          <a:xfrm>
            <a:off x="228600" y="4419600"/>
            <a:ext cx="16764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i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realize</a:t>
            </a:r>
            <a:endParaRPr lang="en-US" altLang="zh-CN" sz="3600" i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8198" grpId="0"/>
      <p:bldP spid="8199" grpId="0"/>
      <p:bldP spid="820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文本框 34817"/>
          <p:cNvSpPr txBox="1"/>
          <p:nvPr/>
        </p:nvSpPr>
        <p:spPr>
          <a:xfrm>
            <a:off x="0" y="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i="1" u="sng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其他前缀：</a:t>
            </a:r>
            <a:endParaRPr lang="zh-CN" altLang="en-US" sz="3200" i="1" u="sng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4819" name="表格 34818"/>
          <p:cNvGraphicFramePr/>
          <p:nvPr/>
        </p:nvGraphicFramePr>
        <p:xfrm>
          <a:off x="0" y="620713"/>
          <a:ext cx="9144000" cy="4387850"/>
        </p:xfrm>
        <a:graphic>
          <a:graphicData uri="http://schemas.openxmlformats.org/drawingml/2006/table">
            <a:tbl>
              <a:tblPr/>
              <a:tblGrid>
                <a:gridCol w="1752600"/>
                <a:gridCol w="2971800"/>
                <a:gridCol w="4419600"/>
              </a:tblGrid>
              <a:tr h="51752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前 缀</a:t>
                      </a:r>
                      <a:endParaRPr lang="zh-CN" altLang="en-US" b="1"/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意    义</a:t>
                      </a:r>
                      <a:endParaRPr lang="zh-CN" altLang="en-US" b="1"/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/>
                        <a:t>例    词</a:t>
                      </a:r>
                      <a:endParaRPr lang="zh-CN" altLang="en-US" b="1"/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692150">
                <a:tc rowSpan="2"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ex-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“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前任”</a:t>
                      </a:r>
                      <a:endParaRPr lang="zh-CN" altLang="en-US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ex-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president;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ex-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wife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944563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“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向外”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=out</a:t>
                      </a:r>
                      <a:endParaRPr lang="zh-CN" altLang="en-US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ex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clude;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ex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press;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ex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it;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ex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port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94615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mini-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“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短的”“小的</a:t>
                      </a:r>
                      <a:r>
                        <a:rPr lang="zh-CN" altLang="en-US" b="1">
                          <a:solidFill>
                            <a:srgbClr val="0000FF"/>
                          </a:solidFill>
                          <a:latin typeface="宋体" panose="02010600030101010101" pitchFamily="2" charset="-122"/>
                        </a:rPr>
                        <a:t>”</a:t>
                      </a:r>
                      <a:endParaRPr lang="zh-CN" altLang="en-US" b="1">
                        <a:solidFill>
                          <a:srgbClr val="0000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Mini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bus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; mini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skirt;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mini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computer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  <a:tr h="128587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anti-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“</a:t>
                      </a:r>
                      <a:r>
                        <a:rPr lang="zh-CN" altLang="en-US" b="1">
                          <a:solidFill>
                            <a:srgbClr val="FF0000"/>
                          </a:solidFill>
                        </a:rPr>
                        <a:t>防，防止；抗”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lnSpc>
                          <a:spcPct val="90000"/>
                        </a:lnSpc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anti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body;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anti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freeze; </a:t>
                      </a:r>
                      <a:r>
                        <a:rPr lang="en-US" altLang="zh-CN" b="1">
                          <a:solidFill>
                            <a:srgbClr val="FF0000"/>
                          </a:solidFill>
                        </a:rPr>
                        <a:t>Anti</a:t>
                      </a:r>
                      <a:r>
                        <a:rPr lang="en-US" altLang="zh-CN" b="1">
                          <a:solidFill>
                            <a:srgbClr val="0000FF"/>
                          </a:solidFill>
                        </a:rPr>
                        <a:t>-Japanese</a:t>
                      </a:r>
                      <a:endParaRPr lang="zh-CN" altLang="en-US" b="1">
                        <a:solidFill>
                          <a:srgbClr val="0000FF"/>
                        </a:solidFill>
                      </a:endParaRPr>
                    </a:p>
                  </a:txBody>
                  <a:tcPr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10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3035" name="矩形 34843"/>
          <p:cNvSpPr/>
          <p:nvPr/>
        </p:nvSpPr>
        <p:spPr>
          <a:xfrm>
            <a:off x="7237413" y="0"/>
            <a:ext cx="1906587" cy="5334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前缀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文本框 35841"/>
          <p:cNvSpPr txBox="1"/>
          <p:nvPr/>
        </p:nvSpPr>
        <p:spPr>
          <a:xfrm>
            <a:off x="60325" y="15875"/>
            <a:ext cx="1098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i="1" u="sng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后缀</a:t>
            </a:r>
            <a:endParaRPr lang="zh-CN" altLang="en-US" sz="3600" i="1" u="sng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4" name="矩形 35842"/>
          <p:cNvSpPr/>
          <p:nvPr/>
        </p:nvSpPr>
        <p:spPr>
          <a:xfrm>
            <a:off x="7237413" y="0"/>
            <a:ext cx="1906587" cy="5334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4400">
                <a:latin typeface="Times New Roman" panose="02020603050405020304" pitchFamily="18" charset="0"/>
                <a:ea typeface="宋体" panose="02010600030101010101" pitchFamily="2" charset="-122"/>
              </a:rPr>
              <a:t>后缀</a:t>
            </a:r>
            <a:endParaRPr lang="zh-CN" altLang="en-US" sz="4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035" name="文本框 35843"/>
          <p:cNvSpPr txBox="1"/>
          <p:nvPr/>
        </p:nvSpPr>
        <p:spPr>
          <a:xfrm>
            <a:off x="0" y="869950"/>
            <a:ext cx="9144000" cy="5886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lnSpc>
                <a:spcPct val="120000"/>
              </a:lnSpc>
              <a:buAutoNum type="arabicPeriod"/>
            </a:pP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表示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人和物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的名词后缀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</a:pP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抽象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名词和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集体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名词后缀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</a:pP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形容词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后缀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</a:pP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4.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副词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后缀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</a:pP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5.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动词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后缀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lnSpc>
                <a:spcPct val="110000"/>
              </a:lnSpc>
              <a:buAutoNum type="arabicPeriod"/>
            </a:pP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6" name="文本框 35844"/>
          <p:cNvSpPr txBox="1"/>
          <p:nvPr/>
        </p:nvSpPr>
        <p:spPr>
          <a:xfrm>
            <a:off x="0" y="14478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-er, -or, -eer, -ess, -ician, -ist</a:t>
            </a:r>
            <a:endParaRPr lang="en-US" altLang="zh-CN">
              <a:solidFill>
                <a:srgbClr val="CC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7" name="文本框 35845"/>
          <p:cNvSpPr txBox="1"/>
          <p:nvPr/>
        </p:nvSpPr>
        <p:spPr>
          <a:xfrm>
            <a:off x="0" y="2452688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2" action="ppaction://hlinksldjump"/>
              </a:rPr>
              <a:t>-age, -ure, -ity, -ment, -ion, -ism, -y, -al, -ness, -ship, -hood, -ance, -th, -dom</a:t>
            </a:r>
            <a:endParaRPr lang="en-US" altLang="zh-CN">
              <a:solidFill>
                <a:srgbClr val="CC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8" name="文本框 35846"/>
          <p:cNvSpPr txBox="1"/>
          <p:nvPr/>
        </p:nvSpPr>
        <p:spPr>
          <a:xfrm>
            <a:off x="0" y="365760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</a:t>
            </a:r>
            <a:r>
              <a:rPr lang="en-US" altLang="zh-CN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2" action="ppaction://hlinksldjump"/>
              </a:rPr>
              <a:t>able, -al, -ant, -ent, -ic, -ical, -ish, -ive, -ful, -less,       -ous, -y, -ed, -en, -ern, -ly</a:t>
            </a:r>
            <a:endParaRPr lang="en-US" altLang="zh-CN">
              <a:solidFill>
                <a:srgbClr val="CC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39" name="文本框 35847"/>
          <p:cNvSpPr txBox="1"/>
          <p:nvPr/>
        </p:nvSpPr>
        <p:spPr>
          <a:xfrm>
            <a:off x="0" y="50292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3" action="ppaction://hlinksldjump"/>
              </a:rPr>
              <a:t>-ly, -ward, -wards</a:t>
            </a:r>
            <a:endParaRPr lang="en-US" altLang="zh-CN">
              <a:solidFill>
                <a:srgbClr val="CC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040" name="文本框 35848"/>
          <p:cNvSpPr txBox="1"/>
          <p:nvPr/>
        </p:nvSpPr>
        <p:spPr>
          <a:xfrm>
            <a:off x="0" y="60960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  <a:hlinkClick r:id="rId2" action="ppaction://hlinksldjump"/>
              </a:rPr>
              <a:t>-ate, -en, -fy, -ish, -ize</a:t>
            </a:r>
            <a:endParaRPr lang="en-US" altLang="zh-CN">
              <a:solidFill>
                <a:srgbClr val="CC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标题 3686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en-US" altLang="zh-CN" b="1">
                <a:solidFill>
                  <a:srgbClr val="FF0000"/>
                </a:solidFill>
              </a:rPr>
              <a:t>Compound </a:t>
            </a:r>
            <a:r>
              <a:rPr lang="zh-CN" altLang="en-US" b="1">
                <a:solidFill>
                  <a:srgbClr val="FF0000"/>
                </a:solidFill>
              </a:rPr>
              <a:t>合成法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36867" name="内容占位符 36866"/>
          <p:cNvSpPr/>
          <p:nvPr>
            <p:ph idx="1"/>
          </p:nvPr>
        </p:nvSpPr>
        <p:spPr>
          <a:xfrm>
            <a:off x="0" y="1219200"/>
            <a:ext cx="9144000" cy="1371600"/>
          </a:xfrm>
          <a:solidFill>
            <a:schemeClr val="bg1"/>
          </a:solidFill>
          <a:ln>
            <a:noFill/>
          </a:ln>
        </p:spPr>
        <p:txBody>
          <a:bodyPr anchor="t"/>
          <a:p>
            <a:pPr>
              <a:buNone/>
            </a:pPr>
            <a:r>
              <a:rPr lang="zh-CN" altLang="en-US" b="1">
                <a:solidFill>
                  <a:srgbClr val="0000FF"/>
                </a:solidFill>
              </a:rPr>
              <a:t>把</a:t>
            </a:r>
            <a:r>
              <a:rPr lang="zh-CN" altLang="en-US" b="1">
                <a:solidFill>
                  <a:srgbClr val="FF0000"/>
                </a:solidFill>
              </a:rPr>
              <a:t>两个或两个以上</a:t>
            </a:r>
            <a:r>
              <a:rPr lang="zh-CN" altLang="en-US" b="1">
                <a:solidFill>
                  <a:srgbClr val="0000FF"/>
                </a:solidFill>
              </a:rPr>
              <a:t>的词合成一个新词</a:t>
            </a:r>
            <a:r>
              <a:rPr lang="en-US" altLang="zh-CN" b="1">
                <a:solidFill>
                  <a:srgbClr val="0000FF"/>
                </a:solidFill>
              </a:rPr>
              <a:t>,  </a:t>
            </a:r>
            <a:r>
              <a:rPr lang="zh-CN" altLang="en-US" b="1">
                <a:solidFill>
                  <a:srgbClr val="0000FF"/>
                </a:solidFill>
              </a:rPr>
              <a:t>这种构词的方法叫做</a:t>
            </a:r>
            <a:r>
              <a:rPr lang="zh-CN" altLang="en-US" b="1">
                <a:solidFill>
                  <a:srgbClr val="FF0000"/>
                </a:solidFill>
              </a:rPr>
              <a:t>合成法</a:t>
            </a:r>
            <a:r>
              <a:rPr lang="zh-CN" altLang="en-US">
                <a:solidFill>
                  <a:srgbClr val="FF0000"/>
                </a:solidFill>
              </a:rPr>
              <a:t> 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6868" name="矩形 36867"/>
          <p:cNvSpPr/>
          <p:nvPr/>
        </p:nvSpPr>
        <p:spPr>
          <a:xfrm>
            <a:off x="0" y="2438400"/>
            <a:ext cx="9144000" cy="15541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 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直接写在一起。</a:t>
            </a:r>
            <a:endParaRPr lang="zh-CN" altLang="en-US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 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用连字符</a:t>
            </a:r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(-)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连接。</a:t>
            </a:r>
            <a:endParaRPr lang="zh-CN" altLang="en-US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3. </a:t>
            </a:r>
            <a:r>
              <a:rPr lang="zh-CN" altLang="en-US" sz="32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由两个分开的词构成。</a:t>
            </a:r>
            <a:endParaRPr lang="zh-CN" altLang="en-US" sz="32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6869" name="文本框 36868"/>
          <p:cNvSpPr txBox="1"/>
          <p:nvPr/>
        </p:nvSpPr>
        <p:spPr>
          <a:xfrm>
            <a:off x="60325" y="4106863"/>
            <a:ext cx="3902075" cy="2041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over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come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four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-legged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he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-goat, </a:t>
            </a:r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she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-wolf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mean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mb dir="vert"/>
    <p:sndAc>
      <p:stSnd>
        <p:snd r:embed="rId1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6869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charRg st="9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6869">
                                            <p:txEl>
                                              <p:charRg st="9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charRg st="21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6869">
                                            <p:txEl>
                                              <p:charRg st="21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charRg st="3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6869">
                                            <p:txEl>
                                              <p:charRg st="39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animBg="1" build="p"/>
      <p:bldP spid="3686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文本框 37889"/>
          <p:cNvSpPr txBox="1"/>
          <p:nvPr/>
        </p:nvSpPr>
        <p:spPr>
          <a:xfrm>
            <a:off x="0" y="0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i="1" u="sng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五、其它记忆法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1" name="文本框 37890"/>
          <p:cNvSpPr txBox="1"/>
          <p:nvPr/>
        </p:nvSpPr>
        <p:spPr>
          <a:xfrm>
            <a:off x="0" y="68580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 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只记元音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2" name="文本框 37891"/>
          <p:cNvSpPr txBox="1"/>
          <p:nvPr/>
        </p:nvSpPr>
        <p:spPr>
          <a:xfrm>
            <a:off x="0" y="137160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 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情景记忆法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3" name="文本框 37892"/>
          <p:cNvSpPr txBox="1"/>
          <p:nvPr/>
        </p:nvSpPr>
        <p:spPr>
          <a:xfrm>
            <a:off x="0" y="2087563"/>
            <a:ext cx="91440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 </a:t>
            </a:r>
            <a:r>
              <a:rPr lang="zh-CN" altLang="en-US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只记元音</a:t>
            </a:r>
            <a:endParaRPr lang="zh-CN" altLang="en-US" sz="3200">
              <a:solidFill>
                <a:srgbClr val="CC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4" name="文本框 37893"/>
          <p:cNvSpPr txBox="1"/>
          <p:nvPr/>
        </p:nvSpPr>
        <p:spPr>
          <a:xfrm>
            <a:off x="0" y="2743200"/>
            <a:ext cx="2971800" cy="15541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separate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animal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dependence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5" name="文本框 37894"/>
          <p:cNvSpPr txBox="1"/>
          <p:nvPr/>
        </p:nvSpPr>
        <p:spPr>
          <a:xfrm>
            <a:off x="2895600" y="2743200"/>
            <a:ext cx="2971800" cy="15541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eaae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aia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eeee 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都是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6" name="文本框 37895"/>
          <p:cNvSpPr txBox="1"/>
          <p:nvPr/>
        </p:nvSpPr>
        <p:spPr>
          <a:xfrm>
            <a:off x="0" y="419100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 </a:t>
            </a:r>
            <a:r>
              <a:rPr lang="zh-CN" altLang="en-US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情景记忆法</a:t>
            </a:r>
            <a:endParaRPr lang="zh-CN" altLang="en-US" sz="3200">
              <a:solidFill>
                <a:srgbClr val="CC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7" name="文本框 37896"/>
          <p:cNvSpPr txBox="1"/>
          <p:nvPr/>
        </p:nvSpPr>
        <p:spPr>
          <a:xfrm>
            <a:off x="0" y="464820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词不离句，句不离段”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8" name="文本框 37897"/>
          <p:cNvSpPr txBox="1"/>
          <p:nvPr/>
        </p:nvSpPr>
        <p:spPr>
          <a:xfrm>
            <a:off x="0" y="5029200"/>
            <a:ext cx="9144000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Eg. He 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received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the invitation, but he didn’t want to 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accept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it.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9" name="文本框 37898"/>
          <p:cNvSpPr txBox="1"/>
          <p:nvPr/>
        </p:nvSpPr>
        <p:spPr>
          <a:xfrm>
            <a:off x="0" y="601980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这就是为什么我们上课都会给大家例子的原因。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900" name="文本框 37899"/>
          <p:cNvSpPr txBox="1"/>
          <p:nvPr/>
        </p:nvSpPr>
        <p:spPr>
          <a:xfrm>
            <a:off x="0" y="2667000"/>
            <a:ext cx="2971800" cy="15541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r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nd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nc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901" name="文本框 37900"/>
          <p:cNvSpPr txBox="1"/>
          <p:nvPr/>
        </p:nvSpPr>
        <p:spPr>
          <a:xfrm>
            <a:off x="0" y="7620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我们共学了五种记忆方法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902" name="文本框 37901"/>
          <p:cNvSpPr txBox="1"/>
          <p:nvPr/>
        </p:nvSpPr>
        <p:spPr>
          <a:xfrm>
            <a:off x="0" y="12954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但是，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903" name="文本框 37902"/>
          <p:cNvSpPr txBox="1"/>
          <p:nvPr/>
        </p:nvSpPr>
        <p:spPr>
          <a:xfrm>
            <a:off x="0" y="18288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并不是学了这些方法之后就可以一劳永逸了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904" name="文本框 37903"/>
          <p:cNvSpPr txBox="1"/>
          <p:nvPr/>
        </p:nvSpPr>
        <p:spPr>
          <a:xfrm>
            <a:off x="0" y="23622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前面讲的只是背词的战略，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905" name="文本框 37904"/>
          <p:cNvSpPr txBox="1"/>
          <p:nvPr/>
        </p:nvSpPr>
        <p:spPr>
          <a:xfrm>
            <a:off x="0" y="2925763"/>
            <a:ext cx="9144000" cy="579437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我们还需要背词的策略。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89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charRg st="9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7894">
                                            <p:txEl>
                                              <p:charRg st="9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charRg st="16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7894">
                                            <p:txEl>
                                              <p:charRg st="16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37900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>
                                            <p:txEl>
                                              <p:charRg st="9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7900">
                                            <p:txEl>
                                              <p:charRg st="9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>
                                            <p:txEl>
                                              <p:charRg st="16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7900">
                                            <p:txEl>
                                              <p:charRg st="16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85" decel="100000"/>
                                        <p:tgtEl>
                                          <p:spTgt spid="3789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385" decel="100000"/>
                                        <p:tgtEl>
                                          <p:spTgt spid="3789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385" fill="hold"/>
                                        <p:tgtEl>
                                          <p:spTgt spid="3789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385" fill="hold"/>
                                        <p:tgtEl>
                                          <p:spTgt spid="3789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5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85" decel="100000"/>
                                        <p:tgtEl>
                                          <p:spTgt spid="37895">
                                            <p:txEl>
                                              <p:charRg st="5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385" decel="100000"/>
                                        <p:tgtEl>
                                          <p:spTgt spid="37895">
                                            <p:txEl>
                                              <p:charRg st="5" end="9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5" end="9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385" fill="hold"/>
                                        <p:tgtEl>
                                          <p:spTgt spid="37895">
                                            <p:txEl>
                                              <p:charRg st="5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5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385" fill="hold"/>
                                        <p:tgtEl>
                                          <p:spTgt spid="37895">
                                            <p:txEl>
                                              <p:charRg st="5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5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9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85" decel="100000"/>
                                        <p:tgtEl>
                                          <p:spTgt spid="37895">
                                            <p:txEl>
                                              <p:charRg st="9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385" decel="100000"/>
                                        <p:tgtEl>
                                          <p:spTgt spid="37895">
                                            <p:txEl>
                                              <p:charRg st="9" end="1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9" end="1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385" fill="hold"/>
                                        <p:tgtEl>
                                          <p:spTgt spid="37895">
                                            <p:txEl>
                                              <p:charRg st="9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9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385" fill="hold"/>
                                        <p:tgtEl>
                                          <p:spTgt spid="37895">
                                            <p:txEl>
                                              <p:charRg st="9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charRg st="9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5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0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5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0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5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2" grpId="0"/>
      <p:bldP spid="37893" grpId="0"/>
      <p:bldP spid="37894" grpId="0" build="allAtOnce"/>
      <p:bldP spid="37895" grpId="0" uiExpand="1" build="allAtOnce"/>
      <p:bldP spid="37896" grpId="0"/>
      <p:bldP spid="37897" grpId="0"/>
      <p:bldP spid="37898" grpId="0"/>
      <p:bldP spid="37899" grpId="0"/>
      <p:bldP spid="37900" grpId="0" animBg="1" build="allAtOnce"/>
      <p:bldP spid="37901" grpId="0" animBg="1"/>
      <p:bldP spid="37902" grpId="0" animBg="1"/>
      <p:bldP spid="37903" grpId="0" animBg="1"/>
      <p:bldP spid="37904" grpId="0" animBg="1"/>
      <p:bldP spid="3790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4" name="图片 38913" descr="0130000008660912322659941148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800" y="1524000"/>
            <a:ext cx="8153400" cy="510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5" name="文本框 38914"/>
          <p:cNvSpPr txBox="1"/>
          <p:nvPr/>
        </p:nvSpPr>
        <p:spPr>
          <a:xfrm>
            <a:off x="0" y="0"/>
            <a:ext cx="9144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i="1" u="sng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记单词策略</a:t>
            </a:r>
            <a:endParaRPr lang="zh-CN" altLang="en-US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16" name="文本框 38915"/>
          <p:cNvSpPr txBox="1"/>
          <p:nvPr/>
        </p:nvSpPr>
        <p:spPr>
          <a:xfrm>
            <a:off x="0" y="68580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00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我们先来看下</a:t>
            </a:r>
            <a:r>
              <a:rPr lang="zh-CN" altLang="en-US" sz="3200">
                <a:solidFill>
                  <a:srgbClr val="CC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艾宾浩斯遗忘曲线</a:t>
            </a:r>
            <a:endParaRPr lang="zh-CN" altLang="en-US" sz="3200">
              <a:solidFill>
                <a:srgbClr val="CC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17" name="文本框 38916"/>
          <p:cNvSpPr txBox="1"/>
          <p:nvPr/>
        </p:nvSpPr>
        <p:spPr>
          <a:xfrm>
            <a:off x="0" y="7620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人的记忆规律：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18" name="文本框 38917"/>
          <p:cNvSpPr txBox="1"/>
          <p:nvPr/>
        </p:nvSpPr>
        <p:spPr>
          <a:xfrm>
            <a:off x="0" y="12954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遗忘速度先快后慢、遗忘量先大后小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19" name="文本框 38918"/>
          <p:cNvSpPr txBox="1"/>
          <p:nvPr/>
        </p:nvSpPr>
        <p:spPr>
          <a:xfrm>
            <a:off x="0" y="18288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2. 24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小时内忘得最多</a:t>
            </a:r>
            <a:endParaRPr lang="zh-CN" altLang="en-US" sz="320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20" name="文本框 38919"/>
          <p:cNvSpPr txBox="1"/>
          <p:nvPr/>
        </p:nvSpPr>
        <p:spPr>
          <a:xfrm>
            <a:off x="0" y="23622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所以我们应该：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21" name="文本框 38920"/>
          <p:cNvSpPr txBox="1"/>
          <p:nvPr/>
        </p:nvSpPr>
        <p:spPr>
          <a:xfrm>
            <a:off x="0" y="28956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在背完单词的</a:t>
            </a:r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小时之内开始复习。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22" name="文本框 38921"/>
          <p:cNvSpPr txBox="1"/>
          <p:nvPr/>
        </p:nvSpPr>
        <p:spPr>
          <a:xfrm>
            <a:off x="0" y="34290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复习时间先密后疏。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23" name="文本框 38922"/>
          <p:cNvSpPr txBox="1"/>
          <p:nvPr/>
        </p:nvSpPr>
        <p:spPr>
          <a:xfrm>
            <a:off x="0" y="3962400"/>
            <a:ext cx="9144000" cy="1552575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间隔复习时间为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</a:t>
            </a:r>
            <a:r>
              <a:rPr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28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天，今天记忆或学习了五个生词，明天必须复习（为第</a:t>
            </a:r>
            <a:r>
              <a:rPr lang="en-US" altLang="zh-CN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天）；后天还须复习（为第</a:t>
            </a:r>
            <a:r>
              <a:rPr lang="en-US" altLang="zh-CN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天）；间隔一天再复习（为第</a:t>
            </a:r>
            <a:r>
              <a:rPr lang="en-US" altLang="zh-CN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天）；间隔二天再复习（为第</a:t>
            </a:r>
            <a:r>
              <a:rPr lang="en-US" altLang="zh-CN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天）；间隔六天再复习（为第</a:t>
            </a:r>
            <a:r>
              <a:rPr lang="en-US" altLang="zh-CN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天）；间隔十三天再复习（为第</a:t>
            </a:r>
            <a:r>
              <a:rPr lang="en-US" altLang="zh-CN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28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天）</a:t>
            </a:r>
            <a:r>
              <a:rPr lang="zh-CN" altLang="en-US" sz="2400" b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2400" b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24" name="文本框 38923"/>
          <p:cNvSpPr txBox="1"/>
          <p:nvPr/>
        </p:nvSpPr>
        <p:spPr>
          <a:xfrm>
            <a:off x="0" y="5486400"/>
            <a:ext cx="9144000" cy="1066800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以一个月为周期</a:t>
            </a:r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第一周复习四次，第二周一次，两周后又一次</a:t>
            </a:r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;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以后每个月一次。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25" name="文本框 38924"/>
          <p:cNvSpPr txBox="1"/>
          <p:nvPr/>
        </p:nvSpPr>
        <p:spPr>
          <a:xfrm>
            <a:off x="0" y="39624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要有能够记住的信心。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26" name="文本框 38925"/>
          <p:cNvSpPr txBox="1"/>
          <p:nvPr/>
        </p:nvSpPr>
        <p:spPr>
          <a:xfrm>
            <a:off x="0" y="4495800"/>
            <a:ext cx="9144000" cy="579438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4.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每次记忆时间不要太长，分散时间。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27" name="文本框 38926"/>
          <p:cNvSpPr txBox="1"/>
          <p:nvPr/>
        </p:nvSpPr>
        <p:spPr>
          <a:xfrm>
            <a:off x="0" y="5029200"/>
            <a:ext cx="9144000" cy="1554163"/>
          </a:xfrm>
          <a:prstGeom prst="rect">
            <a:avLst/>
          </a:prstGeom>
          <a:solidFill>
            <a:srgbClr val="BFF1AD"/>
          </a:solidFill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5.</a:t>
            </a:r>
            <a:r>
              <a:rPr lang="zh-CN" altLang="en-US" sz="3200">
                <a:solidFill>
                  <a:srgbClr val="FF3399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记忆要有目的，精力高度集中。</a:t>
            </a:r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3200">
              <a:solidFill>
                <a:srgbClr val="FF3399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28" name="椭圆形标注 38927"/>
          <p:cNvSpPr/>
          <p:nvPr/>
        </p:nvSpPr>
        <p:spPr>
          <a:xfrm>
            <a:off x="838200" y="2286000"/>
            <a:ext cx="6629400" cy="2286000"/>
          </a:xfrm>
          <a:prstGeom prst="wedgeEllipseCallout">
            <a:avLst>
              <a:gd name="adj1" fmla="val -43750"/>
              <a:gd name="adj2" fmla="val 102014"/>
            </a:avLst>
          </a:prstGeom>
          <a:solidFill>
            <a:srgbClr val="BFF1AD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en-US" altLang="zh-CN" sz="4000">
                <a:solidFill>
                  <a:srgbClr val="FF0000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May you succeed in reciting words!</a:t>
            </a:r>
            <a:endParaRPr lang="en-US" altLang="zh-CN" sz="4000">
              <a:solidFill>
                <a:srgbClr val="FF0000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389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6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6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6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  <p:bldP spid="38917" grpId="0" animBg="1"/>
      <p:bldP spid="38918" grpId="0" animBg="1"/>
      <p:bldP spid="38919" grpId="0" animBg="1"/>
      <p:bldP spid="38920" grpId="0" animBg="1"/>
      <p:bldP spid="38921" grpId="0" animBg="1"/>
      <p:bldP spid="38922" grpId="0" animBg="1"/>
      <p:bldP spid="38923" grpId="0" animBg="1"/>
      <p:bldP spid="38924" grpId="0" animBg="1"/>
      <p:bldP spid="38925" grpId="0" animBg="1"/>
      <p:bldP spid="38926" grpId="0" animBg="1"/>
      <p:bldP spid="38927" grpId="0" animBg="1"/>
      <p:bldP spid="3892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矩形 39937"/>
          <p:cNvSpPr/>
          <p:nvPr/>
        </p:nvSpPr>
        <p:spPr>
          <a:xfrm>
            <a:off x="228600" y="2714625"/>
            <a:ext cx="8763000" cy="1323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 b="1">
                <a:ln w="222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8999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Attitude is everything!</a:t>
            </a:r>
            <a:endParaRPr lang="zh-CN" altLang="en-US" sz="4000" b="1">
              <a:ln w="222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999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9939" name="矩形 39938"/>
          <p:cNvSpPr/>
          <p:nvPr/>
        </p:nvSpPr>
        <p:spPr>
          <a:xfrm>
            <a:off x="228600" y="428625"/>
            <a:ext cx="8763000" cy="1323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000" b="1">
                <a:ln w="222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8999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Practice makes perfect!</a:t>
            </a:r>
            <a:endParaRPr lang="zh-CN" altLang="en-US" sz="4000" b="1">
              <a:ln w="222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999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9940" name="矩形 39939"/>
          <p:cNvSpPr/>
          <p:nvPr/>
        </p:nvSpPr>
        <p:spPr>
          <a:xfrm>
            <a:off x="1066800" y="4953000"/>
            <a:ext cx="7254875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66">
                    <a:alpha val="50000"/>
                  </a:srgb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A happy English learner!</a:t>
            </a:r>
            <a:endParaRPr lang="zh-CN" altLang="en-US" sz="3600" b="1"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66">
                  <a:alpha val="50000"/>
                </a:srgb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矩形 40961"/>
          <p:cNvSpPr/>
          <p:nvPr/>
        </p:nvSpPr>
        <p:spPr>
          <a:xfrm>
            <a:off x="1143000" y="1828800"/>
            <a:ext cx="6858000" cy="1831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85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Thank you!</a:t>
            </a:r>
            <a:endParaRPr lang="zh-CN" altLang="en-US" sz="3600">
              <a:ln w="19050" cap="flat" cmpd="sng">
                <a:solidFill>
                  <a:srgbClr val="99CCFF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9" name="图片 9217" descr="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0" name="文本框 9218"/>
          <p:cNvSpPr txBox="1"/>
          <p:nvPr/>
        </p:nvSpPr>
        <p:spPr>
          <a:xfrm>
            <a:off x="0" y="152400"/>
            <a:ext cx="569595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400">
                <a:solidFill>
                  <a:srgbClr val="66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Self-introduction</a:t>
            </a:r>
            <a:endParaRPr lang="en-US" altLang="zh-CN" sz="4400">
              <a:solidFill>
                <a:srgbClr val="66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1" name="文本框 9219"/>
          <p:cNvSpPr txBox="1"/>
          <p:nvPr/>
        </p:nvSpPr>
        <p:spPr>
          <a:xfrm>
            <a:off x="1371600" y="3200400"/>
            <a:ext cx="5867400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sz="18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2" name="文本框 9220"/>
          <p:cNvSpPr txBox="1"/>
          <p:nvPr/>
        </p:nvSpPr>
        <p:spPr>
          <a:xfrm>
            <a:off x="457200" y="1981200"/>
            <a:ext cx="7850188" cy="22860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Arial" panose="020B0604020202020204" pitchFamily="34" charset="0"/>
                <a:ea typeface="宋体" panose="02010600030101010101" pitchFamily="2" charset="-122"/>
              </a:rPr>
              <a:t>It is our first time to meet </a:t>
            </a:r>
            <a:endParaRPr lang="zh-CN" altLang="en-US" sz="36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latin typeface="Arial" panose="020B0604020202020204" pitchFamily="34" charset="0"/>
                <a:ea typeface="宋体" panose="02010600030101010101" pitchFamily="2" charset="-122"/>
              </a:rPr>
              <a:t>each other, so </a:t>
            </a:r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it is necessary </a:t>
            </a:r>
            <a:endParaRPr lang="zh-CN" altLang="en-US" sz="36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for us to </a:t>
            </a:r>
            <a:r>
              <a:rPr lang="zh-CN" altLang="en-US" sz="3600" dirty="0">
                <a:solidFill>
                  <a:srgbClr val="66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make a self-introduction.</a:t>
            </a:r>
            <a:endParaRPr lang="zh-CN" altLang="en-US" sz="3600" dirty="0">
              <a:solidFill>
                <a:srgbClr val="66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3" name="图片 10241" descr="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5943600" cy="1066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4" name="文本框 10242"/>
          <p:cNvSpPr txBox="1"/>
          <p:nvPr/>
        </p:nvSpPr>
        <p:spPr>
          <a:xfrm>
            <a:off x="152400" y="152400"/>
            <a:ext cx="569595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400">
                <a:latin typeface="Arial" panose="020B0604020202020204" pitchFamily="34" charset="0"/>
                <a:ea typeface="宋体" panose="02010600030101010101" pitchFamily="2" charset="-122"/>
              </a:rPr>
              <a:t>Self-introduction</a:t>
            </a:r>
            <a:endParaRPr lang="en-US" altLang="zh-CN" sz="4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5" name="文本框 10243"/>
          <p:cNvSpPr txBox="1"/>
          <p:nvPr/>
        </p:nvSpPr>
        <p:spPr>
          <a:xfrm>
            <a:off x="1371600" y="3200400"/>
            <a:ext cx="5867400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sz="18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2057400" y="2185988"/>
            <a:ext cx="8077200" cy="46720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en-US" altLang="zh-CN" sz="3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I like/love/enjoy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doing sth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...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I 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am fond of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...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I 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am interested in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…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My hobby is…./ My hobbies are…..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...is my favorite</a:t>
            </a:r>
            <a:r>
              <a:rPr lang="en-US" altLang="zh-CN" sz="360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3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I am a person </a:t>
            </a:r>
            <a:r>
              <a:rPr lang="en-US" altLang="zh-CN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who...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6" name="左大括号 10245"/>
          <p:cNvSpPr/>
          <p:nvPr/>
        </p:nvSpPr>
        <p:spPr>
          <a:xfrm>
            <a:off x="1828800" y="3276600"/>
            <a:ext cx="381000" cy="2667000"/>
          </a:xfrm>
          <a:prstGeom prst="leftBrace">
            <a:avLst>
              <a:gd name="adj1" fmla="val 58300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7" name="文本框 10246"/>
          <p:cNvSpPr txBox="1"/>
          <p:nvPr/>
        </p:nvSpPr>
        <p:spPr>
          <a:xfrm>
            <a:off x="0" y="4038600"/>
            <a:ext cx="2362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Hobbies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8" name="文本框 10247"/>
          <p:cNvSpPr txBox="1"/>
          <p:nvPr/>
        </p:nvSpPr>
        <p:spPr>
          <a:xfrm>
            <a:off x="0" y="1219200"/>
            <a:ext cx="2362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Name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9" name="文本框 10248"/>
          <p:cNvSpPr txBox="1"/>
          <p:nvPr/>
        </p:nvSpPr>
        <p:spPr>
          <a:xfrm>
            <a:off x="0" y="2209800"/>
            <a:ext cx="2362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Age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0" name="矩形 10249"/>
          <p:cNvSpPr/>
          <p:nvPr/>
        </p:nvSpPr>
        <p:spPr>
          <a:xfrm>
            <a:off x="1828800" y="1219200"/>
            <a:ext cx="37607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I am .../ My name is…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1" name="矩形 10250"/>
          <p:cNvSpPr/>
          <p:nvPr/>
        </p:nvSpPr>
        <p:spPr>
          <a:xfrm>
            <a:off x="1905000" y="1905000"/>
            <a:ext cx="2952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I’m 17 years old.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2" name="矩形 10251"/>
          <p:cNvSpPr/>
          <p:nvPr/>
        </p:nvSpPr>
        <p:spPr>
          <a:xfrm>
            <a:off x="1905000" y="2362200"/>
            <a:ext cx="5146675" cy="5175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I’m </a:t>
            </a:r>
            <a:r>
              <a:rPr lang="zh-CN" altLang="en-US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 17--- year--- old girl/boy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3" name="左大括号 10252"/>
          <p:cNvSpPr/>
          <p:nvPr/>
        </p:nvSpPr>
        <p:spPr>
          <a:xfrm>
            <a:off x="1676400" y="2057400"/>
            <a:ext cx="152400" cy="609600"/>
          </a:xfrm>
          <a:prstGeom prst="leftBrace">
            <a:avLst>
              <a:gd name="adj1" fmla="val 100000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>
              <a:solidFill>
                <a:srgbClr val="66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4" name="文本框 10253"/>
          <p:cNvSpPr txBox="1"/>
          <p:nvPr/>
        </p:nvSpPr>
        <p:spPr>
          <a:xfrm>
            <a:off x="0" y="6216650"/>
            <a:ext cx="23622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qualities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5">
                                            <p:txEl>
                                              <p:charRg st="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5">
                                            <p:txEl>
                                              <p:charRg st="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33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5">
                                            <p:txEl>
                                              <p:charRg st="33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5">
                                            <p:txEl>
                                              <p:charRg st="33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49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45">
                                            <p:txEl>
                                              <p:charRg st="49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45">
                                            <p:txEl>
                                              <p:charRg st="49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69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45">
                                            <p:txEl>
                                              <p:charRg st="69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45">
                                            <p:txEl>
                                              <p:charRg st="69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102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45">
                                            <p:txEl>
                                              <p:charRg st="102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45">
                                            <p:txEl>
                                              <p:charRg st="102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121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245">
                                            <p:txEl>
                                              <p:charRg st="121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245">
                                            <p:txEl>
                                              <p:charRg st="121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  <p:bldP spid="10247" grpId="0"/>
      <p:bldP spid="10248" grpId="0"/>
      <p:bldP spid="10249" grpId="0"/>
      <p:bldP spid="10250" grpId="0"/>
      <p:bldP spid="10251" grpId="0"/>
      <p:bldP spid="10252" grpId="0"/>
      <p:bldP spid="10253" grpId="0" animBg="1"/>
      <p:bldP spid="102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7" name="图片 11265" descr="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5943600" cy="1066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8" name="文本框 11266"/>
          <p:cNvSpPr txBox="1"/>
          <p:nvPr/>
        </p:nvSpPr>
        <p:spPr>
          <a:xfrm>
            <a:off x="457200" y="152400"/>
            <a:ext cx="569595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400">
                <a:latin typeface="Arial" panose="020B0604020202020204" pitchFamily="34" charset="0"/>
                <a:ea typeface="宋体" panose="02010600030101010101" pitchFamily="2" charset="-122"/>
              </a:rPr>
              <a:t>Self-introduction</a:t>
            </a:r>
            <a:endParaRPr lang="en-US" altLang="zh-CN" sz="4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19" name="文本框 11267"/>
          <p:cNvSpPr txBox="1"/>
          <p:nvPr/>
        </p:nvSpPr>
        <p:spPr>
          <a:xfrm>
            <a:off x="1371600" y="3200400"/>
            <a:ext cx="5867400" cy="3667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sz="1800" b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0" name="文本框 11268"/>
          <p:cNvSpPr txBox="1"/>
          <p:nvPr/>
        </p:nvSpPr>
        <p:spPr>
          <a:xfrm>
            <a:off x="381000" y="1627188"/>
            <a:ext cx="8661400" cy="25288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      Hello, everyone. I’m  ______and I</a:t>
            </a:r>
            <a:endParaRPr lang="en-US" altLang="zh-CN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graduated from</a:t>
            </a:r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_________. As a 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17-year-old</a:t>
            </a:r>
            <a:endParaRPr lang="en-US" altLang="zh-CN" sz="320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boy/girl, I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’m fond of</a:t>
            </a:r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 _____. 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 my free time</a:t>
            </a:r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endParaRPr lang="en-US" altLang="zh-CN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I 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spend</a:t>
            </a:r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 much time 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</a:t>
            </a:r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_________. </a:t>
            </a:r>
            <a:r>
              <a:rPr lang="en-US" altLang="zh-CN" sz="320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 a word</a:t>
            </a:r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endParaRPr lang="en-US" altLang="zh-CN" sz="3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I’m a person who____________.</a:t>
            </a:r>
            <a:endParaRPr lang="en-US" altLang="zh-CN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1" name="文本框 11269"/>
          <p:cNvSpPr txBox="1"/>
          <p:nvPr/>
        </p:nvSpPr>
        <p:spPr>
          <a:xfrm>
            <a:off x="4495800" y="3048000"/>
            <a:ext cx="20240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(doing sth)</a:t>
            </a:r>
            <a:endParaRPr lang="en-US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1" name="图片 12289" descr="db493a4a2f062bac82025c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175"/>
            <a:ext cx="9144000" cy="6854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2" name="矩形 12290"/>
          <p:cNvSpPr/>
          <p:nvPr/>
        </p:nvSpPr>
        <p:spPr>
          <a:xfrm>
            <a:off x="228600" y="1905000"/>
            <a:ext cx="8686800" cy="1676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b="1"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6600"/>
                </a:solidFill>
                <a:effectLst>
                  <a:outerShdw dist="53882" dir="2699999" algn="ctr" rotWithShape="0">
                    <a:srgbClr val="C0C0C0">
                      <a:alpha val="78999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Consolidation</a:t>
            </a:r>
            <a:endParaRPr lang="zh-CN" altLang="en-US" sz="3600" b="1"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6600"/>
              </a:solidFill>
              <a:effectLst>
                <a:outerShdw dist="53882" dir="2699999" algn="ctr" rotWithShape="0">
                  <a:srgbClr val="C0C0C0">
                    <a:alpha val="78999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5" name="图片 13313" descr="db493a4a2f062bac82025c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文本框 13314"/>
          <p:cNvSpPr txBox="1"/>
          <p:nvPr/>
        </p:nvSpPr>
        <p:spPr>
          <a:xfrm>
            <a:off x="76200" y="76200"/>
            <a:ext cx="8458200" cy="6613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sz="360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make great progress... 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realize one’s dream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sb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be interested in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sth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graduate from...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introduce…to…./ make a self- introduction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sb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spend </a:t>
            </a: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time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 in doing sth.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  </a:t>
            </a: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be fond of...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do well in/ be good at 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in a word 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realize</a:t>
            </a: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one’s dream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make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progress</a:t>
            </a:r>
            <a:endParaRPr lang="en-US" altLang="zh-CN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in</a:t>
            </a: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my free time 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a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17-year –old</a:t>
            </a: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boy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en-US" altLang="zh-CN">
                <a:latin typeface="Times New Roman" panose="02020603050405020304" pitchFamily="18" charset="0"/>
                <a:ea typeface="华文新魏" panose="02010800040101010101" pitchFamily="2" charset="-122"/>
              </a:rPr>
              <a:t> It is necessary for sb to do sth</a:t>
            </a:r>
            <a:endParaRPr lang="en-US" altLang="zh-CN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1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charRg st="1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25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charRg st="25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46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charRg st="46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71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charRg st="71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89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charRg st="89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132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charRg st="132" end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161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charRg st="161" end="1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177" end="2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charRg st="177" end="2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202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charRg st="202" end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214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charRg st="214" end="2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235" end="2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charRg st="235" end="2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250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315">
                                            <p:txEl>
                                              <p:charRg st="250" end="2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268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315">
                                            <p:txEl>
                                              <p:charRg st="268" end="2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287" end="3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315">
                                            <p:txEl>
                                              <p:charRg st="287" end="3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_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6264</Words>
  <Application>WPS 演示</Application>
  <PresentationFormat>在屏幕上显示</PresentationFormat>
  <Paragraphs>751</Paragraphs>
  <Slides>46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46</vt:i4>
      </vt:variant>
    </vt:vector>
  </HeadingPairs>
  <TitlesOfParts>
    <vt:vector size="65" baseType="lpstr">
      <vt:lpstr>Arial</vt:lpstr>
      <vt:lpstr>宋体</vt:lpstr>
      <vt:lpstr>Wingdings</vt:lpstr>
      <vt:lpstr>楷体_GB2312</vt:lpstr>
      <vt:lpstr>Times New Roman</vt:lpstr>
      <vt:lpstr>华文新魏</vt:lpstr>
      <vt:lpstr>黑体</vt:lpstr>
      <vt:lpstr>Arial Narrow</vt:lpstr>
      <vt:lpstr>新宋体</vt:lpstr>
      <vt:lpstr>Monotype Corsiva</vt:lpstr>
      <vt:lpstr>Comic Sans MS</vt:lpstr>
      <vt:lpstr>Tahoma</vt:lpstr>
      <vt:lpstr>华文隶书</vt:lpstr>
      <vt:lpstr>隶书</vt:lpstr>
      <vt:lpstr>微软雅黑</vt:lpstr>
      <vt:lpstr>Arial Unicode MS</vt:lpstr>
      <vt:lpstr>Calibri</vt:lpstr>
      <vt:lpstr>默认设计模板</vt:lpstr>
      <vt:lpstr>默认设计模板_2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马玉兰Mia</cp:lastModifiedBy>
  <cp:revision>103</cp:revision>
  <dcterms:created xsi:type="dcterms:W3CDTF">2013-08-30T16:19:41Z</dcterms:created>
  <dcterms:modified xsi:type="dcterms:W3CDTF">2019-02-20T04:08:33Z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2052-11.1.0.8013</vt:lpwstr>
  </property>
</Properties>
</file>