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303" r:id="rId4"/>
    <p:sldId id="294" r:id="rId5"/>
    <p:sldId id="296" r:id="rId6"/>
    <p:sldId id="324" r:id="rId7"/>
    <p:sldId id="266" r:id="rId8"/>
    <p:sldId id="261" r:id="rId9"/>
    <p:sldId id="292" r:id="rId10"/>
    <p:sldId id="325" r:id="rId11"/>
    <p:sldId id="310" r:id="rId12"/>
    <p:sldId id="299" r:id="rId13"/>
    <p:sldId id="306" r:id="rId14"/>
    <p:sldId id="307" r:id="rId15"/>
    <p:sldId id="308" r:id="rId16"/>
    <p:sldId id="309" r:id="rId17"/>
    <p:sldId id="311" r:id="rId18"/>
    <p:sldId id="312" r:id="rId19"/>
    <p:sldId id="267" r:id="rId20"/>
    <p:sldId id="265" r:id="rId21"/>
    <p:sldId id="290" r:id="rId22"/>
    <p:sldId id="304" r:id="rId23"/>
    <p:sldId id="259" r:id="rId24"/>
    <p:sldId id="283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66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1086"/>
      </p:cViewPr>
      <p:guideLst>
        <p:guide orient="horz" pos="2160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39.104.72.189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39.104.72.189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39.104.72.189/" TargetMode="Externa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7"/>
          <p:cNvSpPr txBox="1"/>
          <p:nvPr userDrawn="1"/>
        </p:nvSpPr>
        <p:spPr>
          <a:xfrm>
            <a:off x="433388" y="6500813"/>
            <a:ext cx="427037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AB249FE-0A10-4444-988E-9EED0222D20D}" type="slidenum">
              <a:rPr lang="zh-CN" altLang="en-US" sz="1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9">
            <a:hlinkClick r:id="" action="ppaction://hlinkshowjump?jump=nextslide"/>
          </p:cNvPr>
          <p:cNvSpPr/>
          <p:nvPr userDrawn="1"/>
        </p:nvSpPr>
        <p:spPr>
          <a:xfrm>
            <a:off x="835025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动作按钮: 自定义 2">
            <a:hlinkClick r:id="" action="ppaction://noaction" highlightClick="1"/>
          </p:cNvPr>
          <p:cNvSpPr/>
          <p:nvPr userDrawn="1"/>
        </p:nvSpPr>
        <p:spPr>
          <a:xfrm>
            <a:off x="752475" y="5360988"/>
            <a:ext cx="1706563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29">
            <a:hlinkClick r:id="rId3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925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9"/>
          <p:cNvGrpSpPr>
            <a:grpSpLocks/>
          </p:cNvGrpSpPr>
          <p:nvPr userDrawn="1"/>
        </p:nvGrpSpPr>
        <p:grpSpPr bwMode="auto">
          <a:xfrm>
            <a:off x="4073525" y="6410325"/>
            <a:ext cx="4044950" cy="406400"/>
            <a:chOff x="2364896" y="6103024"/>
            <a:chExt cx="3913269" cy="423863"/>
          </a:xfrm>
        </p:grpSpPr>
        <p:pic>
          <p:nvPicPr>
            <p:cNvPr id="13" name="图片 34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/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图片 47" descr="未标题-1 拷贝.png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直接连接符 37"/>
          <p:cNvCxnSpPr/>
          <p:nvPr userDrawn="1"/>
        </p:nvCxnSpPr>
        <p:spPr>
          <a:xfrm>
            <a:off x="139700" y="6292850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8"/>
          <p:cNvCxnSpPr/>
          <p:nvPr userDrawn="1"/>
        </p:nvCxnSpPr>
        <p:spPr>
          <a:xfrm>
            <a:off x="139700" y="792163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40"/>
          <p:cNvCxnSpPr/>
          <p:nvPr userDrawn="1"/>
        </p:nvCxnSpPr>
        <p:spPr>
          <a:xfrm>
            <a:off x="3130550" y="1222375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42"/>
          <p:cNvGrpSpPr>
            <a:grpSpLocks/>
          </p:cNvGrpSpPr>
          <p:nvPr userDrawn="1"/>
        </p:nvGrpSpPr>
        <p:grpSpPr bwMode="auto">
          <a:xfrm>
            <a:off x="107950" y="2106613"/>
            <a:ext cx="3027363" cy="2905125"/>
            <a:chOff x="755951" y="2210607"/>
            <a:chExt cx="3026493" cy="2905010"/>
          </a:xfrm>
        </p:grpSpPr>
        <p:grpSp>
          <p:nvGrpSpPr>
            <p:cNvPr id="19" name="Group 1"/>
            <p:cNvGrpSpPr>
              <a:grpSpLocks/>
            </p:cNvGrpSpPr>
            <p:nvPr/>
          </p:nvGrpSpPr>
          <p:grpSpPr bwMode="auto">
            <a:xfrm>
              <a:off x="813085" y="2210607"/>
              <a:ext cx="2969359" cy="2905010"/>
              <a:chOff x="-949918" y="0"/>
              <a:chExt cx="7009914" cy="6858000"/>
            </a:xfrm>
          </p:grpSpPr>
          <p:sp>
            <p:nvSpPr>
              <p:cNvPr id="25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26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20" name="Group 2"/>
            <p:cNvGrpSpPr>
              <a:grpSpLocks/>
            </p:cNvGrpSpPr>
            <p:nvPr/>
          </p:nvGrpSpPr>
          <p:grpSpPr bwMode="auto">
            <a:xfrm>
              <a:off x="755951" y="2774147"/>
              <a:ext cx="1779077" cy="1777930"/>
              <a:chOff x="990600" y="2045349"/>
              <a:chExt cx="2769087" cy="2767302"/>
            </a:xfrm>
          </p:grpSpPr>
          <p:sp>
            <p:nvSpPr>
              <p:cNvPr id="21" name="Diamond 5"/>
              <p:cNvSpPr/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grpSp>
            <p:nvGrpSpPr>
              <p:cNvPr id="22" name="Group 9"/>
              <p:cNvGrpSpPr>
                <a:grpSpLocks/>
              </p:cNvGrpSpPr>
              <p:nvPr/>
            </p:nvGrpSpPr>
            <p:grpSpPr bwMode="auto">
              <a:xfrm>
                <a:off x="1430295" y="2771766"/>
                <a:ext cx="1798300" cy="993264"/>
                <a:chOff x="2346338" y="2365564"/>
                <a:chExt cx="1798300" cy="993264"/>
              </a:xfrm>
            </p:grpSpPr>
            <p:sp>
              <p:nvSpPr>
                <p:cNvPr id="23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24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7" name="文本框 22">
            <a:hlinkClick r:id="rId4"/>
          </p:cNvPr>
          <p:cNvSpPr txBox="1"/>
          <p:nvPr userDrawn="1"/>
        </p:nvSpPr>
        <p:spPr>
          <a:xfrm>
            <a:off x="488950" y="5389563"/>
            <a:ext cx="22685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B050"/>
                </a:solidFill>
                <a:latin typeface="+mn-lt"/>
                <a:ea typeface="+mn-ea"/>
              </a:rPr>
              <a:t>@《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+mn-ea"/>
              </a:rPr>
              <a:t>创新设计</a:t>
            </a:r>
            <a:r>
              <a:rPr lang="en-US" altLang="zh-CN" b="1" dirty="0">
                <a:solidFill>
                  <a:srgbClr val="00B050"/>
                </a:solidFill>
                <a:latin typeface="+mn-lt"/>
                <a:ea typeface="+mn-ea"/>
              </a:rPr>
              <a:t>》</a:t>
            </a:r>
            <a:endParaRPr lang="zh-CN" altLang="en-US" b="1" dirty="0">
              <a:solidFill>
                <a:srgbClr val="00B050"/>
              </a:solidFill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488950" y="6430963"/>
            <a:ext cx="373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160FC8-3D91-478F-B022-946BF5CFF28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7"/>
          <p:cNvSpPr txBox="1"/>
          <p:nvPr userDrawn="1"/>
        </p:nvSpPr>
        <p:spPr>
          <a:xfrm>
            <a:off x="433388" y="6500813"/>
            <a:ext cx="427037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5E9895E-0406-4DA4-8EAF-6A18DE8E9914}" type="slidenum">
              <a:rPr lang="zh-CN" altLang="en-US" sz="1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9">
            <a:hlinkClick r:id="" action="ppaction://hlinkshowjump?jump=nextslide"/>
          </p:cNvPr>
          <p:cNvSpPr/>
          <p:nvPr userDrawn="1"/>
        </p:nvSpPr>
        <p:spPr>
          <a:xfrm>
            <a:off x="835025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6">
            <a:hlinkClick r:id="rId3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925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" name="直接连接符 4"/>
          <p:cNvCxnSpPr/>
          <p:nvPr userDrawn="1"/>
        </p:nvCxnSpPr>
        <p:spPr>
          <a:xfrm>
            <a:off x="241300" y="465138"/>
            <a:ext cx="117014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0">
            <a:hlinkClick r:id="rId4"/>
          </p:cNvPr>
          <p:cNvSpPr txBox="1"/>
          <p:nvPr userDrawn="1"/>
        </p:nvSpPr>
        <p:spPr>
          <a:xfrm>
            <a:off x="4953000" y="6538913"/>
            <a:ext cx="22780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rgbClr val="00B050"/>
                </a:solidFill>
                <a:latin typeface="+mn-lt"/>
                <a:ea typeface="+mn-ea"/>
              </a:rPr>
              <a:t>@《</a:t>
            </a:r>
            <a:r>
              <a:rPr lang="zh-CN" altLang="en-US" sz="1200" b="1" dirty="0">
                <a:solidFill>
                  <a:srgbClr val="00B050"/>
                </a:solidFill>
                <a:latin typeface="+mn-lt"/>
                <a:ea typeface="+mn-ea"/>
              </a:rPr>
              <a:t>创新设计</a:t>
            </a:r>
            <a:r>
              <a:rPr lang="en-US" altLang="zh-CN" sz="1200" b="1" dirty="0">
                <a:solidFill>
                  <a:srgbClr val="00B050"/>
                </a:solidFill>
                <a:latin typeface="+mn-lt"/>
                <a:ea typeface="+mn-ea"/>
              </a:rPr>
              <a:t>》</a:t>
            </a:r>
            <a:endParaRPr lang="zh-CN" altLang="en-US" sz="1200" b="1" dirty="0">
              <a:solidFill>
                <a:srgbClr val="00B050"/>
              </a:solidFill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7"/>
          <p:cNvSpPr txBox="1"/>
          <p:nvPr userDrawn="1"/>
        </p:nvSpPr>
        <p:spPr>
          <a:xfrm>
            <a:off x="433388" y="6500813"/>
            <a:ext cx="427037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D1BA2BA-BB63-4415-A22E-9A996422AADD}" type="slidenum">
              <a:rPr lang="zh-CN" altLang="en-US" sz="1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9">
            <a:hlinkClick r:id="" action="ppaction://hlinkshowjump?jump=nextslide"/>
          </p:cNvPr>
          <p:cNvSpPr/>
          <p:nvPr userDrawn="1"/>
        </p:nvSpPr>
        <p:spPr>
          <a:xfrm>
            <a:off x="835025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2188" y="5872163"/>
            <a:ext cx="102044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20784402" flipH="1" flipV="1">
            <a:off x="7824788" y="3403600"/>
            <a:ext cx="40005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4"/>
          <p:cNvSpPr/>
          <p:nvPr userDrawn="1"/>
        </p:nvSpPr>
        <p:spPr>
          <a:xfrm>
            <a:off x="0" y="2489200"/>
            <a:ext cx="12192000" cy="82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  <p:grpSp>
        <p:nvGrpSpPr>
          <p:cNvPr id="9" name="组合 9"/>
          <p:cNvGrpSpPr>
            <a:grpSpLocks/>
          </p:cNvGrpSpPr>
          <p:nvPr userDrawn="1"/>
        </p:nvGrpSpPr>
        <p:grpSpPr bwMode="auto">
          <a:xfrm>
            <a:off x="3252788" y="6134100"/>
            <a:ext cx="5683250" cy="547688"/>
            <a:chOff x="2364896" y="6103024"/>
            <a:chExt cx="3913269" cy="423863"/>
          </a:xfrm>
        </p:grpSpPr>
        <p:pic>
          <p:nvPicPr>
            <p:cNvPr id="10" name="图片 7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print"/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图片 47" descr="未标题-1 拷贝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993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D:\2019\5W175.ti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1525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latin typeface="Calibri Light"/>
                <a:ea typeface="宋体" charset="-122"/>
              </a:rPr>
              <a:t>考点强化：超重和失重问题</a:t>
            </a:r>
          </a:p>
        </p:txBody>
      </p:sp>
      <p:sp>
        <p:nvSpPr>
          <p:cNvPr id="11" name="Diamond 11">
            <a:hlinkClick r:id="rId2" action="ppaction://hlinksldjump"/>
          </p:cNvPr>
          <p:cNvSpPr/>
          <p:nvPr/>
        </p:nvSpPr>
        <p:spPr bwMode="auto">
          <a:xfrm>
            <a:off x="2765425" y="1365250"/>
            <a:ext cx="739775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2" name="Diamond 12">
            <a:hlinkClick r:id="rId3" action="ppaction://hlinksldjump"/>
          </p:cNvPr>
          <p:cNvSpPr/>
          <p:nvPr/>
        </p:nvSpPr>
        <p:spPr bwMode="auto">
          <a:xfrm>
            <a:off x="2765425" y="2506663"/>
            <a:ext cx="739775" cy="739775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5124" name="Diamond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65425" y="3648075"/>
            <a:ext cx="739775" cy="739775"/>
          </a:xfrm>
          <a:prstGeom prst="diamond">
            <a:avLst/>
          </a:prstGeom>
          <a:solidFill>
            <a:srgbClr val="006600"/>
          </a:solidFill>
          <a:ln w="19050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ctr">
              <a:lnSpc>
                <a:spcPct val="80000"/>
              </a:lnSpc>
            </a:pPr>
            <a:r>
              <a:rPr lang="en-US" altLang="zh-CN" sz="2200" b="1">
                <a:solidFill>
                  <a:schemeClr val="bg1"/>
                </a:solidFill>
                <a:latin typeface="Impact" pitchFamily="34" charset="0"/>
              </a:rPr>
              <a:t>03</a:t>
            </a:r>
          </a:p>
        </p:txBody>
      </p:sp>
      <p:grpSp>
        <p:nvGrpSpPr>
          <p:cNvPr id="5125" name="Group 22"/>
          <p:cNvGrpSpPr>
            <a:grpSpLocks/>
          </p:cNvGrpSpPr>
          <p:nvPr/>
        </p:nvGrpSpPr>
        <p:grpSpPr bwMode="auto">
          <a:xfrm>
            <a:off x="3582988" y="1220788"/>
            <a:ext cx="8304212" cy="1020762"/>
            <a:chOff x="3943833" y="-55144"/>
            <a:chExt cx="8193674" cy="2002003"/>
          </a:xfrm>
        </p:grpSpPr>
        <p:sp>
          <p:nvSpPr>
            <p:cNvPr id="5136" name="TextBox 23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943833" y="-55144"/>
              <a:ext cx="3005861" cy="200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0" tIns="0" rIns="0" bIns="0" anchor="ctr"/>
            <a:lstStyle/>
            <a:p>
              <a:r>
                <a:rPr lang="zh-CN" altLang="en-US" sz="2000" b="1">
                  <a:solidFill>
                    <a:srgbClr val="ED7D31"/>
                  </a:solidFill>
                  <a:latin typeface="Calibri" pitchFamily="34" charset="0"/>
                </a:rPr>
                <a:t>课堂互动</a:t>
              </a:r>
            </a:p>
          </p:txBody>
        </p:sp>
        <p:sp>
          <p:nvSpPr>
            <p:cNvPr id="5137" name="TextBox 24"/>
            <p:cNvSpPr txBox="1">
              <a:spLocks noChangeArrowheads="1"/>
            </p:cNvSpPr>
            <p:nvPr/>
          </p:nvSpPr>
          <p:spPr bwMode="auto">
            <a:xfrm>
              <a:off x="6949694" y="-55144"/>
              <a:ext cx="5187813" cy="1977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5126" name="Group 25"/>
          <p:cNvGrpSpPr>
            <a:grpSpLocks/>
          </p:cNvGrpSpPr>
          <p:nvPr/>
        </p:nvGrpSpPr>
        <p:grpSpPr bwMode="auto">
          <a:xfrm>
            <a:off x="3582988" y="2324100"/>
            <a:ext cx="8304212" cy="1008063"/>
            <a:chOff x="3943835" y="76699"/>
            <a:chExt cx="8193672" cy="1852422"/>
          </a:xfrm>
        </p:grpSpPr>
        <p:sp>
          <p:nvSpPr>
            <p:cNvPr id="5134" name="TextBox 2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943835" y="117540"/>
              <a:ext cx="3005860" cy="181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0" tIns="0" rIns="0" bIns="0" anchor="ctr"/>
            <a:lstStyle/>
            <a:p>
              <a:r>
                <a:rPr lang="zh-CN" altLang="en-US" sz="2000" b="1">
                  <a:solidFill>
                    <a:srgbClr val="595959"/>
                  </a:solidFill>
                  <a:latin typeface="Calibri" pitchFamily="34" charset="0"/>
                </a:rPr>
                <a:t>多维训练</a:t>
              </a:r>
            </a:p>
          </p:txBody>
        </p:sp>
        <p:sp>
          <p:nvSpPr>
            <p:cNvPr id="5135" name="TextBox 27"/>
            <p:cNvSpPr txBox="1">
              <a:spLocks noChangeArrowheads="1"/>
            </p:cNvSpPr>
            <p:nvPr/>
          </p:nvSpPr>
          <p:spPr bwMode="auto">
            <a:xfrm>
              <a:off x="6949695" y="76699"/>
              <a:ext cx="5187812" cy="185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5127" name="Group 21"/>
          <p:cNvGrpSpPr>
            <a:grpSpLocks/>
          </p:cNvGrpSpPr>
          <p:nvPr/>
        </p:nvGrpSpPr>
        <p:grpSpPr bwMode="auto">
          <a:xfrm>
            <a:off x="3582988" y="3429000"/>
            <a:ext cx="8304212" cy="1196975"/>
            <a:chOff x="3943831" y="29578"/>
            <a:chExt cx="10802972" cy="1532186"/>
          </a:xfrm>
        </p:grpSpPr>
        <p:sp>
          <p:nvSpPr>
            <p:cNvPr id="5132" name="TextBox 1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943831" y="223397"/>
              <a:ext cx="3962574" cy="1149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0" tIns="0" rIns="0" bIns="0" anchor="ctr"/>
            <a:lstStyle/>
            <a:p>
              <a:r>
                <a:rPr lang="zh-CN" altLang="en-US" sz="2000" b="1">
                  <a:solidFill>
                    <a:srgbClr val="006600"/>
                  </a:solidFill>
                  <a:latin typeface="Calibri" pitchFamily="34" charset="0"/>
                </a:rPr>
                <a:t>素以提升</a:t>
              </a:r>
            </a:p>
          </p:txBody>
        </p:sp>
        <p:sp>
          <p:nvSpPr>
            <p:cNvPr id="5133" name="TextBox 20"/>
            <p:cNvSpPr txBox="1">
              <a:spLocks noChangeArrowheads="1"/>
            </p:cNvSpPr>
            <p:nvPr/>
          </p:nvSpPr>
          <p:spPr bwMode="auto">
            <a:xfrm>
              <a:off x="7906917" y="29578"/>
              <a:ext cx="6839886" cy="153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</p:grpSp>
      <p:sp>
        <p:nvSpPr>
          <p:cNvPr id="5128" name="Diamond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65425" y="4789488"/>
            <a:ext cx="739775" cy="739775"/>
          </a:xfrm>
          <a:prstGeom prst="diamond">
            <a:avLst/>
          </a:prstGeom>
          <a:solidFill>
            <a:srgbClr val="0000FF"/>
          </a:solidFill>
          <a:ln w="19050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ctr">
              <a:lnSpc>
                <a:spcPct val="80000"/>
              </a:lnSpc>
            </a:pPr>
            <a:r>
              <a:rPr lang="en-US" altLang="zh-CN" sz="2200" b="1">
                <a:solidFill>
                  <a:schemeClr val="bg1"/>
                </a:solidFill>
                <a:latin typeface="Impact" pitchFamily="34" charset="0"/>
              </a:rPr>
              <a:t>04</a:t>
            </a:r>
          </a:p>
        </p:txBody>
      </p:sp>
      <p:grpSp>
        <p:nvGrpSpPr>
          <p:cNvPr id="5129" name="Group 21"/>
          <p:cNvGrpSpPr>
            <a:grpSpLocks/>
          </p:cNvGrpSpPr>
          <p:nvPr/>
        </p:nvGrpSpPr>
        <p:grpSpPr bwMode="auto">
          <a:xfrm>
            <a:off x="3582988" y="4532313"/>
            <a:ext cx="8304212" cy="1196975"/>
            <a:chOff x="3943831" y="29578"/>
            <a:chExt cx="10802972" cy="1532186"/>
          </a:xfrm>
        </p:grpSpPr>
        <p:sp>
          <p:nvSpPr>
            <p:cNvPr id="5130" name="TextBox 1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943831" y="223397"/>
              <a:ext cx="3962574" cy="1149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0" tIns="0" rIns="0" bIns="0" anchor="ctr"/>
            <a:lstStyle/>
            <a:p>
              <a:r>
                <a:rPr lang="zh-CN" altLang="en-US" sz="2000" b="1">
                  <a:solidFill>
                    <a:srgbClr val="0000FF"/>
                  </a:solidFill>
                  <a:latin typeface="Calibri" pitchFamily="34" charset="0"/>
                </a:rPr>
                <a:t>备选训练</a:t>
              </a:r>
            </a:p>
          </p:txBody>
        </p:sp>
        <p:sp>
          <p:nvSpPr>
            <p:cNvPr id="5131" name="TextBox 20"/>
            <p:cNvSpPr txBox="1">
              <a:spLocks noChangeArrowheads="1"/>
            </p:cNvSpPr>
            <p:nvPr/>
          </p:nvSpPr>
          <p:spPr bwMode="auto">
            <a:xfrm>
              <a:off x="7906917" y="29578"/>
              <a:ext cx="6839886" cy="153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15925" y="608013"/>
          <a:ext cx="11517313" cy="3416300"/>
        </p:xfrm>
        <a:graphic>
          <a:graphicData uri="http://schemas.openxmlformats.org/presentationml/2006/ole">
            <p:oleObj spid="_x0000_s36866" name="文档" r:id="rId3" imgW="4385616" imgH="1388571" progId="Word.Document.8">
              <p:embed/>
            </p:oleObj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444500" y="3273425"/>
          <a:ext cx="11355388" cy="3101975"/>
        </p:xfrm>
        <a:graphic>
          <a:graphicData uri="http://schemas.openxmlformats.org/presentationml/2006/ole">
            <p:oleObj spid="_x0000_s36867" name="文档" r:id="rId4" imgW="4348865" imgH="1190255" progId="Word.Document.8">
              <p:embed/>
            </p:oleObj>
          </a:graphicData>
        </a:graphic>
      </p:graphicFrame>
      <p:sp>
        <p:nvSpPr>
          <p:cNvPr id="36868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多维训练</a:t>
            </a: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3587750" y="296068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490538" y="294481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3567113" y="197167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498475" y="197167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6" grpId="0" animBg="1"/>
      <p:bldP spid="10287" grpId="0" animBg="1"/>
      <p:bldP spid="102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0" y="477838"/>
            <a:ext cx="12192000" cy="59959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素养提升</a:t>
            </a:r>
          </a:p>
        </p:txBody>
      </p:sp>
      <p:graphicFrame>
        <p:nvGraphicFramePr>
          <p:cNvPr id="1025" name="Object 1" descr="image12"/>
          <p:cNvGraphicFramePr>
            <a:graphicFrameLocks noChangeAspect="1"/>
          </p:cNvGraphicFramePr>
          <p:nvPr/>
        </p:nvGraphicFramePr>
        <p:xfrm>
          <a:off x="411163" y="577850"/>
          <a:ext cx="11449050" cy="5705475"/>
        </p:xfrm>
        <a:graphic>
          <a:graphicData uri="http://schemas.openxmlformats.org/presentationml/2006/ole">
            <p:oleObj spid="_x0000_s1025" name="文档" r:id="rId3" imgW="4397083" imgH="238087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素养提升</a:t>
            </a:r>
          </a:p>
        </p:txBody>
      </p:sp>
      <p:sp>
        <p:nvSpPr>
          <p:cNvPr id="18435" name="Text Box 13"/>
          <p:cNvSpPr txBox="1">
            <a:spLocks noChangeArrowheads="1"/>
          </p:cNvSpPr>
          <p:nvPr/>
        </p:nvSpPr>
        <p:spPr bwMode="auto">
          <a:xfrm>
            <a:off x="254000" y="646113"/>
            <a:ext cx="115570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41" tIns="35941" rIns="35941" bIns="35941">
            <a:spAutoFit/>
          </a:bodyPr>
          <a:lstStyle/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【典例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1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如图所示，一物体分别从高度相同、倾角不同的三个光滑斜面顶端由静止开始下滑。下列说法正确的是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．滑到底端时的速度相同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．滑到底端所用的时间相同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．在倾角为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30°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的斜面上滑行的时间最短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．在倾角为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60°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的斜面上滑行的时间最短</a:t>
            </a:r>
            <a:endParaRPr lang="zh-CN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331788" y="170973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331788" y="214471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331788" y="258127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Oval 46"/>
          <p:cNvSpPr>
            <a:spLocks noChangeArrowheads="1"/>
          </p:cNvSpPr>
          <p:nvPr/>
        </p:nvSpPr>
        <p:spPr bwMode="auto">
          <a:xfrm>
            <a:off x="331788" y="301625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" name="Object 10" descr="image13"/>
          <p:cNvGraphicFramePr>
            <a:graphicFrameLocks noChangeAspect="1"/>
          </p:cNvGraphicFramePr>
          <p:nvPr/>
        </p:nvGraphicFramePr>
        <p:xfrm>
          <a:off x="695325" y="3438525"/>
          <a:ext cx="10741025" cy="2641600"/>
        </p:xfrm>
        <a:graphic>
          <a:graphicData uri="http://schemas.openxmlformats.org/presentationml/2006/ole">
            <p:oleObj spid="_x0000_s18433" name="文档" r:id="rId3" imgW="4112010" imgH="1190255" progId="Word.Document.8">
              <p:embed/>
            </p:oleObj>
          </a:graphicData>
        </a:graphic>
      </p:graphicFrame>
      <p:pic>
        <p:nvPicPr>
          <p:cNvPr id="18440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8763" y="1162050"/>
            <a:ext cx="35179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6" grpId="0" animBg="1"/>
      <p:bldP spid="1028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素养提升</a:t>
            </a:r>
          </a:p>
        </p:txBody>
      </p:sp>
      <p:pic>
        <p:nvPicPr>
          <p:cNvPr id="19459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9350" y="1625600"/>
            <a:ext cx="81359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254000" y="438150"/>
            <a:ext cx="11557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41" tIns="35941" rIns="35941" bIns="35941">
            <a:spAutoFit/>
          </a:bodyPr>
          <a:lstStyle/>
          <a:p>
            <a:pPr indent="266700" algn="just" eaLnBrk="0" hangingPunct="0">
              <a:lnSpc>
                <a:spcPct val="120000"/>
              </a:lnSpc>
              <a:buFont typeface="Arial" charset="0"/>
              <a:buNone/>
            </a:pP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【即学即练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1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一间新房即将建成，现要封顶，若要求下雨时落至房顶的雨滴能最快地淌离房顶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假设雨滴沿房顶下淌时做无初速度、无摩擦的运动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，则必须要设计好房顶的高度，下列四种情况中最符合要求的是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  <a:endParaRPr lang="zh-CN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6024563" y="346075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3925888" y="346075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1828800" y="346075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8121650" y="346075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" name="Object 10" descr="image16"/>
          <p:cNvGraphicFramePr>
            <a:graphicFrameLocks noChangeAspect="1"/>
          </p:cNvGraphicFramePr>
          <p:nvPr/>
        </p:nvGraphicFramePr>
        <p:xfrm>
          <a:off x="185738" y="3716338"/>
          <a:ext cx="11715750" cy="2554287"/>
        </p:xfrm>
        <a:graphic>
          <a:graphicData uri="http://schemas.openxmlformats.org/presentationml/2006/ole">
            <p:oleObj spid="_x0000_s19457" name="文档" r:id="rId4" imgW="4403827" imgH="159914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6" grpId="0" animBg="1"/>
      <p:bldP spid="10287" grpId="0" animBg="1"/>
      <p:bldP spid="102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素养提升</a:t>
            </a:r>
          </a:p>
        </p:txBody>
      </p:sp>
      <p:graphicFrame>
        <p:nvGraphicFramePr>
          <p:cNvPr id="20481" name="Object 1" descr="image17"/>
          <p:cNvGraphicFramePr>
            <a:graphicFrameLocks noChangeAspect="1"/>
          </p:cNvGraphicFramePr>
          <p:nvPr/>
        </p:nvGraphicFramePr>
        <p:xfrm>
          <a:off x="307975" y="469900"/>
          <a:ext cx="11601450" cy="5883275"/>
        </p:xfrm>
        <a:graphic>
          <a:graphicData uri="http://schemas.openxmlformats.org/presentationml/2006/ole">
            <p:oleObj spid="_x0000_s20481" name="文档" r:id="rId3" imgW="4280326" imgH="238087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素养提升</a:t>
            </a:r>
          </a:p>
        </p:txBody>
      </p:sp>
      <p:sp>
        <p:nvSpPr>
          <p:cNvPr id="44034" name="Text Box 13"/>
          <p:cNvSpPr txBox="1">
            <a:spLocks noChangeArrowheads="1"/>
          </p:cNvSpPr>
          <p:nvPr/>
        </p:nvSpPr>
        <p:spPr bwMode="auto">
          <a:xfrm>
            <a:off x="254000" y="455613"/>
            <a:ext cx="9278938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41" tIns="35941" rIns="35941" bIns="35941">
            <a:spAutoFit/>
          </a:bodyPr>
          <a:lstStyle/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【典例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2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(2019·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合肥质检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如图所示，有一半圆，其直径水平且与另一圆的底部相切于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O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点，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O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点恰好是下半圆的圆心，它们处在同一竖直平面内。现有三条光滑轨道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AOB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、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COD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、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EOF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，它们的两端分别位于上下两圆的圆周上，轨道与竖直直径的夹角关系为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α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&gt;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β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&gt;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θ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，现让一小物块先后从三条轨道顶端由静止下滑至底端，则小物块在每一条倾斜轨道上滑动时所经历的时间关系为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EF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　　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AB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&gt;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CD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&gt;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EF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AB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&lt;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CD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&lt;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EF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　　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＝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CD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&lt;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EF</a:t>
            </a:r>
            <a:endParaRPr lang="zh-CN" altLang="zh-CN" sz="2400" i="1" baseline="-300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346075" y="36734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346075" y="411480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346075" y="323373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346075" y="455453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54000" y="5018088"/>
            <a:ext cx="9137650" cy="1406525"/>
          </a:xfrm>
          <a:prstGeom prst="rect">
            <a:avLst/>
          </a:prstGeom>
          <a:noFill/>
          <a:ln w="6350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解析　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如图所示，过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点作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OD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的垂线与竖直虚线交于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G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，以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OG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为直径作圆，可以看出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F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点在辅助圆内，而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点在辅助圆外，由等时圆结论可知，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AB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&gt;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CD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&gt;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</a:t>
            </a:r>
            <a:r>
              <a:rPr lang="en-US" altLang="zh-CN" sz="2400" i="1" baseline="-300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EF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，选项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正确。</a:t>
            </a: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答案　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B</a:t>
            </a:r>
          </a:p>
        </p:txBody>
      </p:sp>
      <p:pic>
        <p:nvPicPr>
          <p:cNvPr id="44040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7238" y="496888"/>
            <a:ext cx="224313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0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5013" y="3379788"/>
            <a:ext cx="2293937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6" grpId="0" animBg="1"/>
      <p:bldP spid="10287" grpId="0" animBg="1"/>
      <p:bldP spid="10288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素养提升</a:t>
            </a:r>
          </a:p>
        </p:txBody>
      </p:sp>
      <p:sp>
        <p:nvSpPr>
          <p:cNvPr id="45058" name="Text Box 13"/>
          <p:cNvSpPr txBox="1">
            <a:spLocks noChangeArrowheads="1"/>
          </p:cNvSpPr>
          <p:nvPr/>
        </p:nvSpPr>
        <p:spPr bwMode="auto">
          <a:xfrm>
            <a:off x="871538" y="1355725"/>
            <a:ext cx="50323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41" tIns="35941" rIns="35941" bIns="35941"/>
          <a:lstStyle/>
          <a:p>
            <a:pPr indent="266700" algn="just" eaLnBrk="0" hangingPunct="0">
              <a:lnSpc>
                <a:spcPct val="90000"/>
              </a:lnSpc>
              <a:buFont typeface="Arial" charset="0"/>
              <a:buNone/>
            </a:pPr>
            <a:r>
              <a:rPr lang="zh-CN" altLang="en-US" sz="28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  </a:t>
            </a:r>
            <a:r>
              <a:rPr lang="zh-CN" altLang="zh-CN" sz="28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思维模板</a:t>
            </a:r>
          </a:p>
        </p:txBody>
      </p:sp>
      <p:pic>
        <p:nvPicPr>
          <p:cNvPr id="45059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530225"/>
            <a:ext cx="9745662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素养提升</a:t>
            </a:r>
          </a:p>
        </p:txBody>
      </p:sp>
      <p:sp>
        <p:nvSpPr>
          <p:cNvPr id="21507" name="Text Box 13"/>
          <p:cNvSpPr txBox="1">
            <a:spLocks noChangeArrowheads="1"/>
          </p:cNvSpPr>
          <p:nvPr/>
        </p:nvSpPr>
        <p:spPr bwMode="auto">
          <a:xfrm>
            <a:off x="254000" y="503238"/>
            <a:ext cx="115570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41" tIns="35941" rIns="35941" bIns="35941">
            <a:spAutoFit/>
          </a:bodyPr>
          <a:lstStyle/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【即学即练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2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如图所示，位于竖直平面内的圆周与水平面相切于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M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点，与竖直墙相切于点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，竖直墙上另一点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M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的连线和水平面的夹角为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60°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，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是圆环轨道的圆心。已知在同一时刻，甲、乙两球分别从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、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两点由静止开始沿光滑倾斜直轨道运动到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M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点。丙球由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点自由下落到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M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点。则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．甲球最先到达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M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点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  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．乙球最先到达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M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点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．丙球最先到达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M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点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  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．三个球同时到达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M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点</a:t>
            </a:r>
            <a:endParaRPr lang="zh-CN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331788" y="32797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331788" y="284480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331788" y="240982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331788" y="371475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" name="Object 10" descr="image21"/>
          <p:cNvGraphicFramePr>
            <a:graphicFrameLocks noChangeAspect="1"/>
          </p:cNvGraphicFramePr>
          <p:nvPr/>
        </p:nvGraphicFramePr>
        <p:xfrm>
          <a:off x="0" y="4044950"/>
          <a:ext cx="8770938" cy="2686050"/>
        </p:xfrm>
        <a:graphic>
          <a:graphicData uri="http://schemas.openxmlformats.org/presentationml/2006/ole">
            <p:oleObj spid="_x0000_s21505" name="文档" r:id="rId3" imgW="4289646" imgH="991940" progId="Word.Document.8">
              <p:embed/>
            </p:oleObj>
          </a:graphicData>
        </a:graphic>
      </p:graphicFrame>
      <p:pic>
        <p:nvPicPr>
          <p:cNvPr id="21512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8688" y="1943100"/>
            <a:ext cx="3011487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6" grpId="0" animBg="1"/>
      <p:bldP spid="10287" grpId="0" animBg="1"/>
      <p:bldP spid="102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0" y="477838"/>
            <a:ext cx="12192000" cy="59959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70AD47"/>
                </a:solidFill>
                <a:latin typeface="Calibri Light"/>
                <a:ea typeface="宋体" charset="-122"/>
              </a:rPr>
              <a:t>课堂互动</a:t>
            </a:r>
          </a:p>
        </p:txBody>
      </p:sp>
      <p:sp>
        <p:nvSpPr>
          <p:cNvPr id="11268" name="文本占位符 2"/>
          <p:cNvSpPr>
            <a:spLocks noChangeArrowheads="1"/>
          </p:cNvSpPr>
          <p:nvPr/>
        </p:nvSpPr>
        <p:spPr bwMode="auto">
          <a:xfrm>
            <a:off x="254000" y="549275"/>
            <a:ext cx="11557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263525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</a:t>
            </a: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超重和失重的判断方法</a:t>
            </a:r>
          </a:p>
          <a:p>
            <a:pPr indent="263525">
              <a:lnSpc>
                <a:spcPct val="120000"/>
              </a:lnSpc>
              <a:buFont typeface="Arial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(1)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若物体加速度已知，看加速度的方向，方向向上则超重，方向向下则失重。</a:t>
            </a:r>
          </a:p>
          <a:p>
            <a:pPr indent="263525">
              <a:lnSpc>
                <a:spcPct val="120000"/>
              </a:lnSpc>
              <a:buFont typeface="Arial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若拉力或压力已知，看拉力或压力与重力的大小关系，大于重力则超重，小于重力则失重。</a:t>
            </a:r>
          </a:p>
          <a:p>
            <a:pPr indent="263525">
              <a:lnSpc>
                <a:spcPct val="120000"/>
              </a:lnSpc>
              <a:buFont typeface="Arial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(3)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物体超重、失重与运动状态的关系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6148" name="Picture 4" descr="1W2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5888" y="2784475"/>
            <a:ext cx="66278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/>
          <p:cNvSpPr>
            <a:spLocks noGrp="1"/>
          </p:cNvSpPr>
          <p:nvPr>
            <p:ph type="title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70AD47"/>
                </a:solidFill>
                <a:latin typeface="Calibri Light"/>
                <a:ea typeface="宋体" charset="-122"/>
              </a:rPr>
              <a:t>备选训练</a:t>
            </a:r>
          </a:p>
        </p:txBody>
      </p:sp>
      <p:sp>
        <p:nvSpPr>
          <p:cNvPr id="48130" name="文本占位符 2"/>
          <p:cNvSpPr>
            <a:spLocks noChangeArrowheads="1"/>
          </p:cNvSpPr>
          <p:nvPr/>
        </p:nvSpPr>
        <p:spPr bwMode="auto">
          <a:xfrm>
            <a:off x="196850" y="463550"/>
            <a:ext cx="115570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(2017·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常熟模拟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伦敦奥运会开幕式的弹跳高跷表演中，一名质量为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的演员穿着这种高跷从距地面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高处由静止落下，与水平地面撞击后反弹上升到距地面高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处。假设弹跳高跷对演员的作用力类似于弹簧的弹力，演员和弹跳高跷始终在竖直方向运动，不考虑空气阻力的影响，则该演员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</a:p>
          <a:p>
            <a:pPr algn="just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．在向下运动的过程中始终处于失重状态</a:t>
            </a:r>
          </a:p>
          <a:p>
            <a:pPr algn="just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．在向上运动的过程中始终处于超重状态</a:t>
            </a:r>
          </a:p>
          <a:p>
            <a:pPr algn="just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．在向下运动的过程中先处于失重状态后处于超重状态</a:t>
            </a:r>
          </a:p>
          <a:p>
            <a:pPr algn="just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．在向上运动的过程中先处于失重状态后处于超重状态</a:t>
            </a:r>
          </a:p>
        </p:txBody>
      </p:sp>
      <p:sp>
        <p:nvSpPr>
          <p:cNvPr id="95234" name="Rectangle 60"/>
          <p:cNvSpPr>
            <a:spLocks noChangeArrowheads="1"/>
          </p:cNvSpPr>
          <p:nvPr/>
        </p:nvSpPr>
        <p:spPr bwMode="auto">
          <a:xfrm>
            <a:off x="90488" y="4310063"/>
            <a:ext cx="12101512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解析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　演员在空中时，加速度为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g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，方向向下，处于失重状态；当演员落地加速时，加速度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a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向下，处于失重状态；落地后期减速，加速度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a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向上，处于超重状态；所以演员在向下运动的过程中先处于失重状态后处于超重状态，选项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C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正确；同理可知，演员在向上运动的过程中先处于超重状态后处于失重状态，选项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D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错误。 </a:t>
            </a: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答案 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C</a:t>
            </a:r>
          </a:p>
        </p:txBody>
      </p:sp>
      <p:sp>
        <p:nvSpPr>
          <p:cNvPr id="48132" name="Rectangle 56"/>
          <p:cNvSpPr>
            <a:spLocks noChangeArrowheads="1"/>
          </p:cNvSpPr>
          <p:nvPr/>
        </p:nvSpPr>
        <p:spPr bwMode="auto">
          <a:xfrm>
            <a:off x="-57150" y="2484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48133" name="Picture 55" descr="D:\2019\5W175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55125" y="1855788"/>
            <a:ext cx="2395538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0" name="Oval 45"/>
          <p:cNvSpPr>
            <a:spLocks noChangeArrowheads="1"/>
          </p:cNvSpPr>
          <p:nvPr/>
        </p:nvSpPr>
        <p:spPr bwMode="auto">
          <a:xfrm>
            <a:off x="190500" y="32750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41" name="Oval 49"/>
          <p:cNvSpPr>
            <a:spLocks noChangeArrowheads="1"/>
          </p:cNvSpPr>
          <p:nvPr/>
        </p:nvSpPr>
        <p:spPr bwMode="auto">
          <a:xfrm>
            <a:off x="190500" y="284480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42" name="Oval 50"/>
          <p:cNvSpPr>
            <a:spLocks noChangeArrowheads="1"/>
          </p:cNvSpPr>
          <p:nvPr/>
        </p:nvSpPr>
        <p:spPr bwMode="auto">
          <a:xfrm>
            <a:off x="190500" y="370522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43" name="Oval 51"/>
          <p:cNvSpPr>
            <a:spLocks noChangeArrowheads="1"/>
          </p:cNvSpPr>
          <p:nvPr/>
        </p:nvSpPr>
        <p:spPr bwMode="auto">
          <a:xfrm>
            <a:off x="190500" y="241458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40" grpId="0" animBg="1"/>
      <p:bldP spid="95241" grpId="0" animBg="1"/>
      <p:bldP spid="95242" grpId="0" animBg="1"/>
      <p:bldP spid="952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备选训练</a:t>
            </a:r>
          </a:p>
        </p:txBody>
      </p:sp>
      <p:sp>
        <p:nvSpPr>
          <p:cNvPr id="49154" name="Text Box 12"/>
          <p:cNvSpPr txBox="1">
            <a:spLocks noChangeArrowheads="1"/>
          </p:cNvSpPr>
          <p:nvPr/>
        </p:nvSpPr>
        <p:spPr bwMode="auto">
          <a:xfrm>
            <a:off x="635000" y="623888"/>
            <a:ext cx="10795000" cy="30353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35941" tIns="35941" rIns="35941" bIns="35941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 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2.   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如图所示，一人站在电梯中的体重计上，随电梯一起运动．下列各种情况中，体重计的示数最大的是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(   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　 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).</a:t>
            </a:r>
            <a:endParaRPr lang="zh-CN" altLang="en-US" sz="2400">
              <a:latin typeface="Times New Roman" pitchFamily="18" charset="0"/>
              <a:ea typeface="微软雅黑" pitchFamily="34" charset="-122"/>
            </a:endParaRPr>
          </a:p>
          <a:p>
            <a:pPr>
              <a:lnSpc>
                <a:spcPct val="135000"/>
              </a:lnSpc>
            </a:pP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   A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．电梯匀减速上升，加速度的大小为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1.0 m/s</a:t>
            </a:r>
            <a:r>
              <a:rPr lang="en-US" altLang="zh-CN" sz="2400" baseline="30000">
                <a:latin typeface="Times New Roman" pitchFamily="18" charset="0"/>
                <a:ea typeface="微软雅黑" pitchFamily="34" charset="-122"/>
              </a:rPr>
              <a:t>2</a:t>
            </a:r>
          </a:p>
          <a:p>
            <a:pPr>
              <a:lnSpc>
                <a:spcPct val="135000"/>
              </a:lnSpc>
            </a:pP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   B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．电梯匀加速上升，加速度的大小为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1.0 m/s</a:t>
            </a:r>
            <a:r>
              <a:rPr lang="en-US" altLang="zh-CN" sz="2400" baseline="30000">
                <a:latin typeface="Times New Roman" pitchFamily="18" charset="0"/>
                <a:ea typeface="微软雅黑" pitchFamily="34" charset="-122"/>
              </a:rPr>
              <a:t>2</a:t>
            </a:r>
          </a:p>
          <a:p>
            <a:pPr>
              <a:lnSpc>
                <a:spcPct val="135000"/>
              </a:lnSpc>
            </a:pP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   C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．电梯匀减速下降，加速度的大小为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0.5 m/s</a:t>
            </a:r>
            <a:r>
              <a:rPr lang="en-US" altLang="zh-CN" sz="2400" baseline="30000">
                <a:latin typeface="Times New Roman" pitchFamily="18" charset="0"/>
                <a:ea typeface="微软雅黑" pitchFamily="34" charset="-122"/>
              </a:rPr>
              <a:t>2</a:t>
            </a:r>
          </a:p>
          <a:p>
            <a:pPr>
              <a:lnSpc>
                <a:spcPct val="135000"/>
              </a:lnSpc>
            </a:pP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   D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．电梯匀加速下降，加速度的大小为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0.5 m/s</a:t>
            </a:r>
            <a:r>
              <a:rPr lang="en-US" altLang="zh-CN" sz="2400" baseline="30000">
                <a:latin typeface="Times New Roman" pitchFamily="18" charset="0"/>
                <a:ea typeface="微软雅黑" pitchFamily="34" charset="-122"/>
              </a:rPr>
              <a:t>2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 </a:t>
            </a:r>
            <a:endParaRPr lang="zh-CN" altLang="en-US" sz="240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12307" name="Oval 45"/>
          <p:cNvSpPr>
            <a:spLocks noChangeArrowheads="1"/>
          </p:cNvSpPr>
          <p:nvPr/>
        </p:nvSpPr>
        <p:spPr bwMode="auto">
          <a:xfrm>
            <a:off x="601663" y="23399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5000"/>
              </a:lnSpc>
            </a:pPr>
            <a:endParaRPr lang="zh-CN" altLang="en-US" sz="2400"/>
          </a:p>
        </p:txBody>
      </p:sp>
      <p:sp>
        <p:nvSpPr>
          <p:cNvPr id="12311" name="Oval 49"/>
          <p:cNvSpPr>
            <a:spLocks noChangeArrowheads="1"/>
          </p:cNvSpPr>
          <p:nvPr/>
        </p:nvSpPr>
        <p:spPr bwMode="auto">
          <a:xfrm>
            <a:off x="601663" y="1851025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5000"/>
              </a:lnSpc>
            </a:pPr>
            <a:endParaRPr lang="zh-CN" altLang="en-US" sz="2400"/>
          </a:p>
        </p:txBody>
      </p:sp>
      <p:sp>
        <p:nvSpPr>
          <p:cNvPr id="12312" name="Oval 50"/>
          <p:cNvSpPr>
            <a:spLocks noChangeArrowheads="1"/>
          </p:cNvSpPr>
          <p:nvPr/>
        </p:nvSpPr>
        <p:spPr bwMode="auto">
          <a:xfrm>
            <a:off x="601663" y="331628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5000"/>
              </a:lnSpc>
            </a:pPr>
            <a:endParaRPr lang="zh-CN" altLang="en-US" sz="2400"/>
          </a:p>
        </p:txBody>
      </p:sp>
      <p:sp>
        <p:nvSpPr>
          <p:cNvPr id="12313" name="Oval 51"/>
          <p:cNvSpPr>
            <a:spLocks noChangeArrowheads="1"/>
          </p:cNvSpPr>
          <p:nvPr/>
        </p:nvSpPr>
        <p:spPr bwMode="auto">
          <a:xfrm>
            <a:off x="601663" y="282733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5000"/>
              </a:lnSpc>
            </a:pPr>
            <a:endParaRPr lang="zh-CN" altLang="en-US" sz="2400"/>
          </a:p>
        </p:txBody>
      </p:sp>
      <p:sp>
        <p:nvSpPr>
          <p:cNvPr id="6176" name="Text Box 4"/>
          <p:cNvSpPr txBox="1">
            <a:spLocks noChangeArrowheads="1"/>
          </p:cNvSpPr>
          <p:nvPr/>
        </p:nvSpPr>
        <p:spPr bwMode="auto">
          <a:xfrm>
            <a:off x="635000" y="3651250"/>
            <a:ext cx="10977563" cy="254158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35941" tIns="35941" rIns="35941" bIns="35941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解析　</a:t>
            </a:r>
            <a:r>
              <a:rPr lang="zh-CN" altLang="zh-CN" sz="2400">
                <a:latin typeface="Times New Roman" pitchFamily="18" charset="0"/>
                <a:ea typeface="微软雅黑" pitchFamily="34" charset="-122"/>
              </a:rPr>
              <a:t>当电梯匀减速上升或匀加速下降时，电梯处于失重状态，设人受到体重计的支持力为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F</a:t>
            </a:r>
            <a:r>
              <a:rPr lang="en-US" altLang="zh-CN" sz="2400" baseline="-25000">
                <a:latin typeface="Times New Roman" pitchFamily="18" charset="0"/>
                <a:ea typeface="微软雅黑" pitchFamily="34" charset="-122"/>
              </a:rPr>
              <a:t>N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，体重计示数大小即为人对体重计的压力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F</a:t>
            </a:r>
            <a:r>
              <a:rPr lang="en-US" altLang="zh-CN" sz="2400" baseline="-25000">
                <a:latin typeface="Times New Roman" pitchFamily="18" charset="0"/>
                <a:ea typeface="微软雅黑" pitchFamily="34" charset="-122"/>
              </a:rPr>
              <a:t>N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′.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由牛顿运动定律可得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mg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－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F</a:t>
            </a:r>
            <a:r>
              <a:rPr lang="en-US" altLang="zh-CN" sz="2400" baseline="-25000">
                <a:latin typeface="Times New Roman" pitchFamily="18" charset="0"/>
                <a:ea typeface="微软雅黑" pitchFamily="34" charset="-122"/>
              </a:rPr>
              <a:t>N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＝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ma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，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F</a:t>
            </a:r>
            <a:r>
              <a:rPr lang="en-US" altLang="zh-CN" sz="2400" baseline="-25000">
                <a:latin typeface="Times New Roman" pitchFamily="18" charset="0"/>
                <a:ea typeface="微软雅黑" pitchFamily="34" charset="-122"/>
              </a:rPr>
              <a:t>N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＝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F</a:t>
            </a:r>
            <a:r>
              <a:rPr lang="en-US" altLang="zh-CN" sz="2400" baseline="-25000">
                <a:latin typeface="Times New Roman" pitchFamily="18" charset="0"/>
                <a:ea typeface="微软雅黑" pitchFamily="34" charset="-122"/>
              </a:rPr>
              <a:t>N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′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＝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m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(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g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－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a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)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；当电梯匀加速上升或匀减速下降时，电梯处于超重状态，设人受到体重计的支持力为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F</a:t>
            </a:r>
            <a:r>
              <a:rPr lang="en-US" altLang="zh-CN" sz="2400" baseline="-25000">
                <a:latin typeface="Times New Roman" pitchFamily="18" charset="0"/>
                <a:ea typeface="微软雅黑" pitchFamily="34" charset="-122"/>
              </a:rPr>
              <a:t>N1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，人对体重计的压力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F</a:t>
            </a:r>
            <a:r>
              <a:rPr lang="en-US" altLang="zh-CN" sz="2400" baseline="-25000">
                <a:latin typeface="Times New Roman" pitchFamily="18" charset="0"/>
                <a:ea typeface="微软雅黑" pitchFamily="34" charset="-122"/>
              </a:rPr>
              <a:t>N1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′.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由牛顿运动定律可得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F</a:t>
            </a:r>
            <a:r>
              <a:rPr lang="en-US" altLang="zh-CN" sz="2400" baseline="-25000">
                <a:latin typeface="Times New Roman" pitchFamily="18" charset="0"/>
                <a:ea typeface="微软雅黑" pitchFamily="34" charset="-122"/>
              </a:rPr>
              <a:t>N1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－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mg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＝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ma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，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F</a:t>
            </a:r>
            <a:r>
              <a:rPr lang="en-US" altLang="zh-CN" sz="2400" baseline="-25000">
                <a:latin typeface="Times New Roman" pitchFamily="18" charset="0"/>
                <a:ea typeface="微软雅黑" pitchFamily="34" charset="-122"/>
              </a:rPr>
              <a:t>N1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＝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F</a:t>
            </a:r>
            <a:r>
              <a:rPr lang="en-US" altLang="zh-CN" sz="2400" baseline="-25000">
                <a:latin typeface="Times New Roman" pitchFamily="18" charset="0"/>
                <a:ea typeface="微软雅黑" pitchFamily="34" charset="-122"/>
              </a:rPr>
              <a:t>N1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′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＝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m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(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g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＋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</a:rPr>
              <a:t>a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)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，代入具体数据可得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B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</a:rPr>
              <a:t>正确．</a:t>
            </a: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答案　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B</a:t>
            </a:r>
          </a:p>
        </p:txBody>
      </p:sp>
      <p:pic>
        <p:nvPicPr>
          <p:cNvPr id="49160" name="Picture 7" descr="W360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21763" y="1201738"/>
            <a:ext cx="22479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152" name="Line 8"/>
          <p:cNvSpPr>
            <a:spLocks noChangeShapeType="1"/>
          </p:cNvSpPr>
          <p:nvPr/>
        </p:nvSpPr>
        <p:spPr bwMode="auto">
          <a:xfrm>
            <a:off x="10139363" y="26289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0153" name="Line 9"/>
          <p:cNvSpPr>
            <a:spLocks noChangeShapeType="1"/>
          </p:cNvSpPr>
          <p:nvPr/>
        </p:nvSpPr>
        <p:spPr bwMode="auto">
          <a:xfrm flipV="1">
            <a:off x="10139363" y="19431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0154" name="Rectangle 10"/>
          <p:cNvSpPr>
            <a:spLocks noChangeArrowheads="1"/>
          </p:cNvSpPr>
          <p:nvPr/>
        </p:nvSpPr>
        <p:spPr bwMode="auto">
          <a:xfrm>
            <a:off x="10240963" y="2933700"/>
            <a:ext cx="7112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400" b="1" i="1">
                <a:solidFill>
                  <a:srgbClr val="FF3300"/>
                </a:solidFill>
                <a:latin typeface="Book Antiqua" pitchFamily="18" charset="0"/>
              </a:rPr>
              <a:t>mg</a:t>
            </a:r>
          </a:p>
        </p:txBody>
      </p:sp>
      <p:sp>
        <p:nvSpPr>
          <p:cNvPr id="390155" name="Rectangle 11"/>
          <p:cNvSpPr>
            <a:spLocks noChangeArrowheads="1"/>
          </p:cNvSpPr>
          <p:nvPr/>
        </p:nvSpPr>
        <p:spPr bwMode="auto">
          <a:xfrm>
            <a:off x="10240963" y="1714500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35000"/>
              </a:lnSpc>
            </a:pPr>
            <a:r>
              <a:rPr lang="en-US" altLang="zh-CN" sz="2400" b="1" i="1">
                <a:solidFill>
                  <a:srgbClr val="FF0000"/>
                </a:solidFill>
                <a:latin typeface="Book Antiqua" pitchFamily="18" charset="0"/>
              </a:rPr>
              <a:t>F</a:t>
            </a:r>
            <a:r>
              <a:rPr lang="en-US" altLang="zh-CN" sz="2400" b="1" i="1" baseline="-25000">
                <a:solidFill>
                  <a:srgbClr val="FF0000"/>
                </a:solidFill>
                <a:latin typeface="Book Antiqua" pitchFamily="18" charset="0"/>
              </a:rPr>
              <a:t>N</a:t>
            </a:r>
            <a:r>
              <a:rPr lang="zh-CN" altLang="en-US" sz="2400" b="1">
                <a:solidFill>
                  <a:srgbClr val="FF0000"/>
                </a:solidFill>
                <a:latin typeface="Book Antiqua" pitchFamily="18" charset="0"/>
              </a:rPr>
              <a:t>最大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nimBg="1"/>
      <p:bldP spid="12311" grpId="0" animBg="1"/>
      <p:bldP spid="12312" grpId="0" animBg="1"/>
      <p:bldP spid="12313" grpId="0" animBg="1"/>
      <p:bldP spid="6176" grpId="0"/>
      <p:bldP spid="390152" grpId="0" animBg="1"/>
      <p:bldP spid="390153" grpId="0" animBg="1"/>
      <p:bldP spid="390154" grpId="0"/>
      <p:bldP spid="390154" grpId="1"/>
      <p:bldP spid="390155" grpId="0"/>
      <p:bldP spid="39015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备选训练</a:t>
            </a:r>
          </a:p>
        </p:txBody>
      </p:sp>
      <p:sp>
        <p:nvSpPr>
          <p:cNvPr id="50178" name="Text Box 12"/>
          <p:cNvSpPr txBox="1">
            <a:spLocks noChangeArrowheads="1"/>
          </p:cNvSpPr>
          <p:nvPr/>
        </p:nvSpPr>
        <p:spPr bwMode="auto">
          <a:xfrm>
            <a:off x="635000" y="636588"/>
            <a:ext cx="10795000" cy="314007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35941" tIns="35941" rIns="35941" bIns="35941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 3.    </a:t>
            </a:r>
            <a:r>
              <a:rPr lang="zh-CN" altLang="zh-CN" sz="2400">
                <a:latin typeface="Times New Roman" pitchFamily="18" charset="0"/>
                <a:ea typeface="微软雅黑" pitchFamily="34" charset="-122"/>
              </a:rPr>
              <a:t>应用物理知识分析生活中的常见现象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,</a:t>
            </a:r>
            <a:r>
              <a:rPr lang="zh-CN" altLang="zh-CN" sz="2400">
                <a:latin typeface="Times New Roman" pitchFamily="18" charset="0"/>
                <a:ea typeface="微软雅黑" pitchFamily="34" charset="-122"/>
              </a:rPr>
              <a:t>可以使物理学习更加有趣和深入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.</a:t>
            </a:r>
            <a:r>
              <a:rPr lang="zh-CN" altLang="zh-CN" sz="2400">
                <a:latin typeface="Times New Roman" pitchFamily="18" charset="0"/>
                <a:ea typeface="微软雅黑" pitchFamily="34" charset="-122"/>
              </a:rPr>
              <a:t>例如平伸手掌托起物体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,</a:t>
            </a:r>
            <a:r>
              <a:rPr lang="zh-CN" altLang="zh-CN" sz="2400">
                <a:latin typeface="Times New Roman" pitchFamily="18" charset="0"/>
                <a:ea typeface="微软雅黑" pitchFamily="34" charset="-122"/>
              </a:rPr>
              <a:t>由静止开始竖直向上运动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,</a:t>
            </a:r>
            <a:r>
              <a:rPr lang="zh-CN" altLang="zh-CN" sz="2400">
                <a:latin typeface="Times New Roman" pitchFamily="18" charset="0"/>
                <a:ea typeface="微软雅黑" pitchFamily="34" charset="-122"/>
              </a:rPr>
              <a:t>直至将物体抛出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.</a:t>
            </a:r>
            <a:r>
              <a:rPr lang="zh-CN" altLang="zh-CN" sz="2400">
                <a:latin typeface="Times New Roman" pitchFamily="18" charset="0"/>
                <a:ea typeface="微软雅黑" pitchFamily="34" charset="-122"/>
              </a:rPr>
              <a:t>对此现象分析正确的有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(</a:t>
            </a:r>
            <a:r>
              <a:rPr lang="zh-CN" altLang="zh-CN" sz="2400">
                <a:latin typeface="Times New Roman" pitchFamily="18" charset="0"/>
                <a:ea typeface="微软雅黑" pitchFamily="34" charset="-122"/>
              </a:rPr>
              <a:t>　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)</a:t>
            </a:r>
            <a:endParaRPr lang="zh-CN" altLang="zh-CN" sz="2400">
              <a:latin typeface="Times New Roman" pitchFamily="18" charset="0"/>
              <a:ea typeface="微软雅黑" pitchFamily="34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    A</a:t>
            </a:r>
            <a:r>
              <a:rPr lang="zh-CN" altLang="zh-CN" sz="2400">
                <a:latin typeface="Times New Roman" pitchFamily="18" charset="0"/>
                <a:ea typeface="微软雅黑" pitchFamily="34" charset="-122"/>
              </a:rPr>
              <a:t>．手托物体向上运动的过程中，物体始终处于超重状态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    B</a:t>
            </a:r>
            <a:r>
              <a:rPr lang="zh-CN" altLang="zh-CN" sz="2400">
                <a:latin typeface="Times New Roman" pitchFamily="18" charset="0"/>
                <a:ea typeface="微软雅黑" pitchFamily="34" charset="-122"/>
              </a:rPr>
              <a:t>．手托物体向上运动的过程中，物体始终处于失重状态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    C</a:t>
            </a:r>
            <a:r>
              <a:rPr lang="zh-CN" altLang="zh-CN" sz="2400">
                <a:latin typeface="Times New Roman" pitchFamily="18" charset="0"/>
                <a:ea typeface="微软雅黑" pitchFamily="34" charset="-122"/>
              </a:rPr>
              <a:t>．在物体离开手的瞬间，物体的加速度大于重力加速度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400">
                <a:latin typeface="Times New Roman" pitchFamily="18" charset="0"/>
                <a:ea typeface="微软雅黑" pitchFamily="34" charset="-122"/>
              </a:rPr>
              <a:t>    D</a:t>
            </a:r>
            <a:r>
              <a:rPr lang="zh-CN" altLang="zh-CN" sz="2400">
                <a:latin typeface="Times New Roman" pitchFamily="18" charset="0"/>
                <a:ea typeface="微软雅黑" pitchFamily="34" charset="-122"/>
              </a:rPr>
              <a:t>．在物体离开手的瞬间，手的加速度大于重力加速度</a:t>
            </a:r>
          </a:p>
        </p:txBody>
      </p:sp>
      <p:sp>
        <p:nvSpPr>
          <p:cNvPr id="62484" name="Oval 47"/>
          <p:cNvSpPr>
            <a:spLocks noChangeArrowheads="1"/>
          </p:cNvSpPr>
          <p:nvPr/>
        </p:nvSpPr>
        <p:spPr bwMode="auto">
          <a:xfrm>
            <a:off x="658813" y="34448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432" name="云形标注 15"/>
          <p:cNvSpPr>
            <a:spLocks noChangeArrowheads="1"/>
          </p:cNvSpPr>
          <p:nvPr/>
        </p:nvSpPr>
        <p:spPr bwMode="auto">
          <a:xfrm>
            <a:off x="7427913" y="4144963"/>
            <a:ext cx="4686300" cy="2279650"/>
          </a:xfrm>
          <a:prstGeom prst="cloudCallout">
            <a:avLst>
              <a:gd name="adj1" fmla="val -20361"/>
              <a:gd name="adj2" fmla="val -134611"/>
            </a:avLst>
          </a:prstGeom>
          <a:solidFill>
            <a:srgbClr val="D9D9D9"/>
          </a:solidFill>
          <a:ln w="38100" algn="ctr">
            <a:solidFill>
              <a:srgbClr val="A6A6A6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手托物体抛出的过程，必有一段加速过程，其后可以减速，可以匀速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.</a:t>
            </a:r>
            <a:endParaRPr lang="zh-CN" altLang="en-US" sz="2400">
              <a:solidFill>
                <a:srgbClr val="0000FF"/>
              </a:solidFill>
              <a:latin typeface="Times New Roman" pitchFamily="18" charset="0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103433" name="云形标注 16"/>
          <p:cNvSpPr>
            <a:spLocks noChangeArrowheads="1"/>
          </p:cNvSpPr>
          <p:nvPr/>
        </p:nvSpPr>
        <p:spPr bwMode="auto">
          <a:xfrm>
            <a:off x="971550" y="4195763"/>
            <a:ext cx="6070600" cy="2279650"/>
          </a:xfrm>
          <a:prstGeom prst="cloudCallout">
            <a:avLst>
              <a:gd name="adj1" fmla="val -26884"/>
              <a:gd name="adj2" fmla="val -47125"/>
            </a:avLst>
          </a:prstGeom>
          <a:solidFill>
            <a:srgbClr val="D9D9D9"/>
          </a:solidFill>
          <a:ln w="38100" algn="ctr">
            <a:solidFill>
              <a:srgbClr val="A6A6A6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sym typeface="Times New Roman" pitchFamily="18" charset="0"/>
              </a:rPr>
              <a:t>手和物体分离之前速度相同，分离之后手速度的变化量比物体速度的变化量大，手的加速度大于重力加速度，</a:t>
            </a:r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657225" y="258286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657225" y="301466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Oval 49"/>
          <p:cNvSpPr>
            <a:spLocks noChangeArrowheads="1"/>
          </p:cNvSpPr>
          <p:nvPr/>
        </p:nvSpPr>
        <p:spPr bwMode="auto">
          <a:xfrm>
            <a:off x="658813" y="212725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4" grpId="0" animBg="1"/>
      <p:bldP spid="103432" grpId="0" animBg="1"/>
      <p:bldP spid="103433" grpId="0" animBg="1"/>
      <p:bldP spid="10289" grpId="0" animBg="1"/>
      <p:bldP spid="10291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15598" flipH="1" flipV="1">
            <a:off x="7824788" y="3403600"/>
            <a:ext cx="40005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0" y="477838"/>
            <a:ext cx="12192000" cy="59959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课堂互动</a:t>
            </a:r>
          </a:p>
        </p:txBody>
      </p:sp>
      <p:sp>
        <p:nvSpPr>
          <p:cNvPr id="7170" name="文本占位符 2"/>
          <p:cNvSpPr>
            <a:spLocks noChangeArrowheads="1"/>
          </p:cNvSpPr>
          <p:nvPr/>
        </p:nvSpPr>
        <p:spPr bwMode="auto">
          <a:xfrm>
            <a:off x="139700" y="441325"/>
            <a:ext cx="11938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．对超重和失重的“三点”深度理解</a:t>
            </a:r>
          </a:p>
          <a:p>
            <a:pPr algn="just">
              <a:lnSpc>
                <a:spcPct val="150000"/>
              </a:lnSpc>
              <a:buFont typeface="Arial" charset="0"/>
              <a:buNone/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charset="0"/>
              <a:buNone/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44500" y="2271713"/>
            <a:ext cx="11557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在完全失重的状态下，一切由重力产生的物理现象都会完全消失。</a:t>
            </a:r>
          </a:p>
          <a:p>
            <a:pPr algn="just">
              <a:lnSpc>
                <a:spcPct val="120000"/>
              </a:lnSpc>
              <a:buFont typeface="Arial" charset="0"/>
              <a:buNone/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39738" y="3101975"/>
            <a:ext cx="11557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</a:rPr>
              <a:t>(3)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</a:rPr>
              <a:t>物体是否处于超重或失重状态，不在于物体向上运动还是向下运动，而在于物体的加速度方向，只要其加速度在竖直方向上有分量，物体就会处于超重或失重状态。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25450" y="1401763"/>
            <a:ext cx="11557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</a:rPr>
              <a:t>(1)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</a:rPr>
              <a:t>不论超重、失重或完全失重，物体的重力都不变，只是“视重”改变。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课堂互动</a:t>
            </a:r>
          </a:p>
        </p:txBody>
      </p:sp>
      <p:sp>
        <p:nvSpPr>
          <p:cNvPr id="8194" name="Text Box 13"/>
          <p:cNvSpPr txBox="1">
            <a:spLocks noChangeArrowheads="1"/>
          </p:cNvSpPr>
          <p:nvPr/>
        </p:nvSpPr>
        <p:spPr bwMode="auto">
          <a:xfrm>
            <a:off x="254000" y="536575"/>
            <a:ext cx="835025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41" tIns="35941" rIns="35941" bIns="35941">
            <a:spAutoFit/>
          </a:bodyPr>
          <a:lstStyle/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zh-CN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考向</a:t>
            </a: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1</a:t>
            </a:r>
            <a:r>
              <a:rPr lang="zh-CN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超重、失重现象的判断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【例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4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多选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如图所示，蹦床运动员从空中落到床面上，运动员从接触床面下降到最低点为第一过程，从最低点上升到离开床面为第二过程，运动员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  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．在第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—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过程中始终处于失重状态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．在第二过程中始终处于超重状态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．在第一过程中先处于失重状态，后处于超重状态</a:t>
            </a:r>
          </a:p>
          <a:p>
            <a:pPr indent="266700" algn="just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．在第二过程中先处于超重状态，后处于失重状态 </a:t>
            </a:r>
            <a:endParaRPr lang="zh-CN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284163" y="243998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284163" y="288131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Oval 46"/>
          <p:cNvSpPr>
            <a:spLocks noChangeArrowheads="1"/>
          </p:cNvSpPr>
          <p:nvPr/>
        </p:nvSpPr>
        <p:spPr bwMode="auto">
          <a:xfrm>
            <a:off x="284163" y="332105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Oval 47"/>
          <p:cNvSpPr>
            <a:spLocks noChangeArrowheads="1"/>
          </p:cNvSpPr>
          <p:nvPr/>
        </p:nvSpPr>
        <p:spPr bwMode="auto">
          <a:xfrm>
            <a:off x="284163" y="37623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54000" y="4225925"/>
            <a:ext cx="11557000" cy="2282825"/>
          </a:xfrm>
          <a:prstGeom prst="rect">
            <a:avLst/>
          </a:prstGeom>
          <a:noFill/>
          <a:ln w="6350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解析　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运动员刚接触床面时，重力大于弹力，运动员向下做加速运动，运动员处于失重状态；当弹力增大到等于重力时速度最大；继续下降，弹力大于重力，做减速运动，运动员处于超重状态，即在第一过程中先处于失重状态，后处于超重状态，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微软雅黑" pitchFamily="34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错误，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微软雅黑" pitchFamily="34" charset="-122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正确；在第二过程中先向上加速运动，处于超重状态，后减速运动，处于失重状态，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微软雅黑" pitchFamily="34" charset="-122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错误，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微软雅黑" pitchFamily="34" charset="-122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正确。</a:t>
            </a: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答案　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微软雅黑" pitchFamily="34" charset="-122"/>
              </a:rPr>
              <a:t>CD</a:t>
            </a:r>
          </a:p>
        </p:txBody>
      </p:sp>
      <p:pic>
        <p:nvPicPr>
          <p:cNvPr id="8200" name="Picture 39" descr="1W2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3463" y="647700"/>
            <a:ext cx="314642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6" grpId="0" animBg="1"/>
      <p:bldP spid="5" grpId="0" animBg="1"/>
      <p:bldP spid="6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课堂互动</a:t>
            </a:r>
          </a:p>
        </p:txBody>
      </p:sp>
      <p:sp>
        <p:nvSpPr>
          <p:cNvPr id="9218" name="Text Box 13"/>
          <p:cNvSpPr txBox="1">
            <a:spLocks noChangeArrowheads="1"/>
          </p:cNvSpPr>
          <p:nvPr/>
        </p:nvSpPr>
        <p:spPr bwMode="auto">
          <a:xfrm>
            <a:off x="254000" y="661988"/>
            <a:ext cx="752633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41" tIns="35941" rIns="35941" bIns="35941">
            <a:spAutoFit/>
          </a:bodyPr>
          <a:lstStyle/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zh-CN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考向</a:t>
            </a: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2</a:t>
            </a:r>
            <a:r>
              <a:rPr lang="zh-CN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根据超重、失重现象判断物体的受力情况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zh-CN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【例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5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】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多选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)(2015·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江苏单科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一人乘电梯上楼，在竖直上升过程中加速度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随时间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变化的图线如图所示，以竖直向上为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的正方向，则人对地板的压力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</a:t>
            </a:r>
            <a:r>
              <a:rPr lang="zh-CN" altLang="en-US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2 s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时最大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  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2 s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时最小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8.5 s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时最大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  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8.5 s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时最小</a:t>
            </a:r>
            <a:endParaRPr lang="zh-CN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314325" y="25781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314325" y="301783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314325" y="345916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Oval 46"/>
          <p:cNvSpPr>
            <a:spLocks noChangeArrowheads="1"/>
          </p:cNvSpPr>
          <p:nvPr/>
        </p:nvSpPr>
        <p:spPr bwMode="auto">
          <a:xfrm>
            <a:off x="314325" y="38989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54000" y="4110038"/>
            <a:ext cx="11557000" cy="2282825"/>
          </a:xfrm>
          <a:prstGeom prst="rect">
            <a:avLst/>
          </a:prstGeom>
          <a:noFill/>
          <a:ln w="6350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解析　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当电梯有向上的加速度时，人处于超重状态，人对地板的压力大于重力，向上的加速度越大，压力越大，因此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2 s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时，压力最大，选项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正确；当有向下的加速度时，人处于失重状态，人对地板的压力小于人的重力，向下的加速度越大，压力越小，因此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8.5 s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时压力最小，选项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正确。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答案　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AD</a:t>
            </a:r>
          </a:p>
        </p:txBody>
      </p:sp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0138" y="754063"/>
            <a:ext cx="44037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6" grpId="0" animBg="1"/>
      <p:bldP spid="10287" grpId="0" animBg="1"/>
      <p:bldP spid="5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文本框 105"/>
          <p:cNvSpPr txBox="1"/>
          <p:nvPr/>
        </p:nvSpPr>
        <p:spPr>
          <a:xfrm>
            <a:off x="488950" y="636588"/>
            <a:ext cx="11366500" cy="3046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09600">
              <a:defRPr/>
            </a:pP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2.(2019·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江苏一模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)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建筑工地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通过吊车将物体运送到高处。简化后模型如图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12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所示，直导轨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ABC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与圆弧形导轨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CDE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相连接，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为圆弧最高点，整个装置在竖直平面内，吊车先加速从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点运动到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点，再匀速率通过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CDE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。吊车经过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处时，关于物体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M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受力情况的描述正确的是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　　</a:t>
            </a: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</a:p>
          <a:p>
            <a:pPr>
              <a:defRPr/>
            </a:pP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A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．过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点时，处于超重状态，摩擦力水平向左</a:t>
            </a:r>
            <a:endParaRPr 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B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．过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点时，处于超重状态，摩擦力水平向右</a:t>
            </a:r>
            <a:endParaRPr 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C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．过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点时，处于失重状态，一定不受摩擦力作用</a:t>
            </a:r>
            <a:endParaRPr lang="en-US" sz="24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sz="2400">
                <a:latin typeface="Times New Roman" panose="02020603050405020304" pitchFamily="18" charset="0"/>
                <a:ea typeface="微软雅黑" panose="020B0503020204020204" pitchFamily="34" charset="-122"/>
              </a:rPr>
              <a:t>   D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．过</a:t>
            </a:r>
            <a:r>
              <a:rPr lang="en-US" sz="2400" i="1"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sz="2400">
                <a:latin typeface="Times New Roman" panose="02020603050405020304" pitchFamily="18" charset="0"/>
                <a:ea typeface="微软雅黑" panose="020B0503020204020204" pitchFamily="34" charset="-122"/>
              </a:rPr>
              <a:t>点时，处于失重状态，底板支持力一定为零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2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课堂互动</a:t>
            </a:r>
          </a:p>
        </p:txBody>
      </p:sp>
      <p:pic>
        <p:nvPicPr>
          <p:cNvPr id="10243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3450" y="1987550"/>
            <a:ext cx="287496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38150" y="3683000"/>
            <a:ext cx="11277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09600"/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解析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吊车从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向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运动的过程中，加速度的方向斜向上，在竖直方向的分加速度向上，所以物体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处于超重状态；同时吊车水平方向的分加速度的方向向右，所以物体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受到的摩擦力的方向一定向右，故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项错误，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项正确；吊车经过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点时，做匀速圆周运动，则物体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的加速度的方向竖直向下，处于失重状态；在水平方向物体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不受摩擦力，故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项正确；由于加速度大小未知，不能判断出吊车的底板对</a:t>
            </a:r>
            <a:r>
              <a:rPr lang="en-US" altLang="zh-CN" sz="24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的支持力是否为零，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项错误。</a:t>
            </a:r>
          </a:p>
          <a:p>
            <a:pPr indent="609600"/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答案　BC</a:t>
            </a:r>
          </a:p>
        </p:txBody>
      </p:sp>
      <p:sp>
        <p:nvSpPr>
          <p:cNvPr id="7" name="Oval 46"/>
          <p:cNvSpPr>
            <a:spLocks noChangeArrowheads="1"/>
          </p:cNvSpPr>
          <p:nvPr/>
        </p:nvSpPr>
        <p:spPr bwMode="auto">
          <a:xfrm>
            <a:off x="1092200" y="225583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46"/>
          <p:cNvSpPr>
            <a:spLocks noChangeArrowheads="1"/>
          </p:cNvSpPr>
          <p:nvPr/>
        </p:nvSpPr>
        <p:spPr bwMode="auto">
          <a:xfrm>
            <a:off x="1092200" y="332105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46"/>
          <p:cNvSpPr>
            <a:spLocks noChangeArrowheads="1"/>
          </p:cNvSpPr>
          <p:nvPr/>
        </p:nvSpPr>
        <p:spPr bwMode="auto">
          <a:xfrm>
            <a:off x="1092200" y="26193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Oval 46"/>
          <p:cNvSpPr>
            <a:spLocks noChangeArrowheads="1"/>
          </p:cNvSpPr>
          <p:nvPr/>
        </p:nvSpPr>
        <p:spPr bwMode="auto">
          <a:xfrm>
            <a:off x="1092200" y="29702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477838"/>
            <a:ext cx="12192000" cy="59959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/>
          </p:cNvSpPr>
          <p:nvPr>
            <p:ph type="title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70AD47"/>
                </a:solidFill>
                <a:latin typeface="Calibri Light"/>
                <a:ea typeface="宋体" charset="-122"/>
              </a:rPr>
              <a:t>多维训练</a:t>
            </a:r>
          </a:p>
        </p:txBody>
      </p:sp>
      <p:sp>
        <p:nvSpPr>
          <p:cNvPr id="12290" name="Text Box 13"/>
          <p:cNvSpPr txBox="1">
            <a:spLocks noChangeArrowheads="1"/>
          </p:cNvSpPr>
          <p:nvPr/>
        </p:nvSpPr>
        <p:spPr bwMode="auto">
          <a:xfrm>
            <a:off x="269875" y="582613"/>
            <a:ext cx="115570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41" tIns="35941" rIns="35941" bIns="35941">
            <a:spAutoFit/>
          </a:bodyPr>
          <a:lstStyle/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(2019·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山东德州模拟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几位同学为了探究电梯运动时的加速度大小，他们将体重计放在电梯中。电梯启动前，一位同学站在体重计上，如图甲所示。然后电梯由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层直接升到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10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层，之后又从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10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层直接回到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层。图乙至图戊是电梯运动过程中按运动顺序在不同位置体重计的示数。根据记录，进行推断分析，其中正确的是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．根据图甲、图乙可知，图乙位置时电梯向上加速运动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．根据图甲、图丙可知，图丙位置时人处于超重状态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．根据图甲、图丁可知，图丁位置时电梯向下减速运动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．根据图甲、图戊可知，图戊位置时人处于失重状态</a:t>
            </a:r>
            <a:endParaRPr lang="zh-CN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11125" y="488950"/>
            <a:ext cx="11938000" cy="1908175"/>
          </a:xfrm>
          <a:prstGeom prst="rect">
            <a:avLst/>
          </a:prstGeom>
          <a:solidFill>
            <a:srgbClr val="FFFFFF"/>
          </a:solidFill>
          <a:ln w="63500" cmpd="thinThick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解析　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图甲表示电梯静止时体重计的示数，图乙示数大于静止时体重计的示数，所以电梯是加速上升，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正确；图丙示数小于静止时体重计的示数，处于失重状态，故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错误；图丁示数小于静止时体重计的示数，加速度方向向下，电梯在向下加速运动，故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错误；图戊示数大于静止时体重计的示数，人处于超重状态，故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错误 。</a:t>
            </a:r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答案　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A</a:t>
            </a: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376238" y="25019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376238" y="293370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376238" y="336391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376238" y="379571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296" name="Picture 102" descr="1W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738" y="4122738"/>
            <a:ext cx="99663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85" grpId="0" animBg="1"/>
      <p:bldP spid="10286" grpId="0" animBg="1"/>
      <p:bldP spid="10287" grpId="0" animBg="1"/>
      <p:bldP spid="102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11701463" cy="465138"/>
          </a:xfrm>
        </p:spPr>
        <p:txBody>
          <a:bodyPr/>
          <a:lstStyle/>
          <a:p>
            <a:pPr eaLnBrk="1" hangingPunct="1"/>
            <a:r>
              <a:rPr lang="zh-CN" altLang="en-US" sz="2000" b="1" smtClean="0">
                <a:solidFill>
                  <a:srgbClr val="70AD47"/>
                </a:solidFill>
                <a:latin typeface="Calibri Light"/>
                <a:ea typeface="宋体" charset="-122"/>
              </a:rPr>
              <a:t>多维训练</a:t>
            </a:r>
          </a:p>
        </p:txBody>
      </p:sp>
      <p:sp>
        <p:nvSpPr>
          <p:cNvPr id="13314" name="Text Box 13"/>
          <p:cNvSpPr txBox="1">
            <a:spLocks noChangeArrowheads="1"/>
          </p:cNvSpPr>
          <p:nvPr/>
        </p:nvSpPr>
        <p:spPr bwMode="auto">
          <a:xfrm>
            <a:off x="254000" y="598488"/>
            <a:ext cx="115570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41" tIns="35941" rIns="35941" bIns="35941">
            <a:spAutoFit/>
          </a:bodyPr>
          <a:lstStyle/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(2018·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广东佛山二模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如图甲所示，广州塔，昵称小蛮腰，总高度达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600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米，游客乘坐观光电梯大约一分钟就可以到达观光平台。若电梯简化成只受重力与绳索拉力，已知电梯在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0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时由静止开始上升，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－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图象如图乙所示。则下列相关说法正确的是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)</a:t>
            </a: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4.5 s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时，电梯处于失重状态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B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5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～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55 s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时间内，绳索拉力最小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59.5 s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时，电梯处于超重状态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Courier New" pitchFamily="49" charset="0"/>
              <a:sym typeface="Times New Roman" pitchFamily="18" charset="0"/>
            </a:endParaRPr>
          </a:p>
          <a:p>
            <a:pPr indent="266700" eaLnBrk="0" hangingPunct="0">
              <a:lnSpc>
                <a:spcPct val="120000"/>
              </a:lnSpc>
              <a:buFont typeface="Arial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D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．</a:t>
            </a:r>
            <a:r>
              <a:rPr lang="en-US" altLang="zh-CN" sz="24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t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＝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Courier New" pitchFamily="49" charset="0"/>
                <a:sym typeface="Times New Roman" pitchFamily="18" charset="0"/>
              </a:rPr>
              <a:t>60 s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rPr>
              <a:t>时，电梯速度恰好为零</a:t>
            </a:r>
            <a:endParaRPr lang="zh-CN" altLang="zh-CN" sz="24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330200" y="251618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330200" y="2946400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330200" y="3376613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Oval 46"/>
          <p:cNvSpPr>
            <a:spLocks noChangeArrowheads="1"/>
          </p:cNvSpPr>
          <p:nvPr/>
        </p:nvSpPr>
        <p:spPr bwMode="auto">
          <a:xfrm>
            <a:off x="330200" y="38068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54000" y="4184650"/>
            <a:ext cx="11557000" cy="2100263"/>
          </a:xfrm>
          <a:prstGeom prst="rect">
            <a:avLst/>
          </a:prstGeom>
          <a:noFill/>
          <a:ln w="6350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zh-CN" sz="22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解析　</a:t>
            </a:r>
            <a:r>
              <a:rPr lang="zh-CN" altLang="zh-CN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利用</a:t>
            </a:r>
            <a:r>
              <a:rPr lang="en-US" altLang="zh-CN" sz="22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－</a:t>
            </a:r>
            <a:r>
              <a:rPr lang="en-US" altLang="zh-CN" sz="22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图象可判断：</a:t>
            </a:r>
            <a:r>
              <a:rPr lang="en-US" altLang="zh-CN" sz="22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＝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4.5 s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时，电梯有向上的加速度，电梯处于超重状态，则选项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错误；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0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～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5 s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时间内，电梯处于超重状态，拉力大于重力，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5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～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55 s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时间内，</a:t>
            </a:r>
            <a:r>
              <a:rPr lang="en-US" altLang="zh-CN" sz="22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＝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0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，电梯处于匀速上升过程，拉力等于重力，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55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～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60 s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时间内，电梯处于失重状态，拉力小于重力，综上所述，选项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错误；因</a:t>
            </a:r>
            <a:r>
              <a:rPr lang="en-US" altLang="zh-CN" sz="22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－</a:t>
            </a:r>
            <a:r>
              <a:rPr lang="en-US" altLang="zh-CN" sz="22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图线与</a:t>
            </a:r>
            <a:r>
              <a:rPr lang="en-US" altLang="zh-CN" sz="22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轴所围的“面积”代表速度改变量，而图中横轴上方的“面积”与横轴下方的“面积”相等，则电梯的速度在</a:t>
            </a:r>
            <a:r>
              <a:rPr lang="en-US" altLang="zh-CN" sz="2200" i="1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＝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60 s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时为零，选项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D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正确。</a:t>
            </a:r>
            <a:r>
              <a:rPr lang="zh-CN" altLang="en-US" sz="22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答案　</a:t>
            </a:r>
            <a:r>
              <a:rPr lang="en-US" altLang="zh-CN" sz="220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D</a:t>
            </a:r>
          </a:p>
        </p:txBody>
      </p:sp>
      <p:pic>
        <p:nvPicPr>
          <p:cNvPr id="13320" name="Picture 72" descr="1W2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4988" y="2025650"/>
            <a:ext cx="59404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6" grpId="0" animBg="1"/>
      <p:bldP spid="10287" grpId="0" animBg="1"/>
      <p:bldP spid="5" grpId="0" animBg="1"/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3291</Words>
  <Application>Microsoft Office PowerPoint</Application>
  <PresentationFormat>Custom</PresentationFormat>
  <Paragraphs>112</Paragraphs>
  <Slides>24</Slides>
  <Notes>0</Notes>
  <HiddenSlides>4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演示文稿设计模板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宋体</vt:lpstr>
      <vt:lpstr>Calibri</vt:lpstr>
      <vt:lpstr>Times New Roman</vt:lpstr>
      <vt:lpstr>微软雅黑</vt:lpstr>
      <vt:lpstr>华文中宋</vt:lpstr>
      <vt:lpstr>Calibri Light</vt:lpstr>
      <vt:lpstr>Impact</vt:lpstr>
      <vt:lpstr>Courier New</vt:lpstr>
      <vt:lpstr>+mn-ea</vt:lpstr>
      <vt:lpstr>Book Antiqua</vt:lpstr>
      <vt:lpstr>Office 主题</vt:lpstr>
      <vt:lpstr>Office 主题</vt:lpstr>
      <vt:lpstr>Office 主题</vt:lpstr>
      <vt:lpstr>Office 主题</vt:lpstr>
      <vt:lpstr>文档</vt:lpstr>
      <vt:lpstr>考点强化：超重和失重问题</vt:lpstr>
      <vt:lpstr>课堂互动</vt:lpstr>
      <vt:lpstr>课堂互动</vt:lpstr>
      <vt:lpstr>课堂互动</vt:lpstr>
      <vt:lpstr>课堂互动</vt:lpstr>
      <vt:lpstr>课堂互动</vt:lpstr>
      <vt:lpstr>幻灯片 7</vt:lpstr>
      <vt:lpstr>多维训练</vt:lpstr>
      <vt:lpstr>多维训练</vt:lpstr>
      <vt:lpstr>多维训练</vt:lpstr>
      <vt:lpstr>幻灯片 11</vt:lpstr>
      <vt:lpstr>素养提升</vt:lpstr>
      <vt:lpstr>素养提升</vt:lpstr>
      <vt:lpstr>素养提升</vt:lpstr>
      <vt:lpstr>素养提升</vt:lpstr>
      <vt:lpstr>素养提升</vt:lpstr>
      <vt:lpstr>素养提升</vt:lpstr>
      <vt:lpstr>素养提升</vt:lpstr>
      <vt:lpstr>幻灯片 19</vt:lpstr>
      <vt:lpstr>备选训练</vt:lpstr>
      <vt:lpstr>备选训练</vt:lpstr>
      <vt:lpstr>备选训练</vt:lpstr>
      <vt:lpstr>幻灯片 23</vt:lpstr>
      <vt:lpstr>幻灯片 24</vt:lpstr>
    </vt:vector>
  </TitlesOfParts>
  <Company>金榜苑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创新设计</dc:creator>
  <cp:lastModifiedBy>Admin</cp:lastModifiedBy>
  <cp:revision>90</cp:revision>
  <dcterms:created xsi:type="dcterms:W3CDTF">2018-01-02T04:06:00Z</dcterms:created>
  <dcterms:modified xsi:type="dcterms:W3CDTF">2020-01-15T03:17:49Z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